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61"/>
  </p:notesMasterIdLst>
  <p:sldIdLst>
    <p:sldId id="294" r:id="rId2"/>
    <p:sldId id="256" r:id="rId3"/>
    <p:sldId id="257" r:id="rId4"/>
    <p:sldId id="295" r:id="rId5"/>
    <p:sldId id="261" r:id="rId6"/>
    <p:sldId id="263" r:id="rId7"/>
    <p:sldId id="264" r:id="rId8"/>
    <p:sldId id="265" r:id="rId9"/>
    <p:sldId id="280"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9" r:id="rId31"/>
    <p:sldId id="316" r:id="rId32"/>
    <p:sldId id="317" r:id="rId33"/>
    <p:sldId id="318"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Lst>
  <p:sldSz cx="9144000" cy="5143500" type="screen16x9"/>
  <p:notesSz cx="6858000" cy="9144000"/>
  <p:embeddedFontLst>
    <p:embeddedFont>
      <p:font typeface="Poppins" panose="00000500000000000000" pitchFamily="2" charset="0"/>
      <p:regular r:id="rId62"/>
      <p:bold r:id="rId63"/>
      <p:italic r:id="rId64"/>
      <p:boldItalic r:id="rId65"/>
    </p:embeddedFont>
    <p:embeddedFont>
      <p:font typeface="Poppins Light" panose="000004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DA76C-795A-495A-BEFA-B778C0396278}">
  <a:tblStyle styleId="{F84DA76C-795A-495A-BEFA-B778C039627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1611BF4-621E-4B3C-804F-145F23E6AE4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22" autoAdjust="0"/>
  </p:normalViewPr>
  <p:slideViewPr>
    <p:cSldViewPr>
      <p:cViewPr varScale="1">
        <p:scale>
          <a:sx n="99" d="100"/>
          <a:sy n="99" d="100"/>
        </p:scale>
        <p:origin x="994" y="-13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234744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82"/>
        <p:cNvGrpSpPr/>
        <p:nvPr/>
      </p:nvGrpSpPr>
      <p:grpSpPr>
        <a:xfrm>
          <a:off x="0" y="0"/>
          <a:ext cx="0" cy="0"/>
          <a:chOff x="0" y="0"/>
          <a:chExt cx="0" cy="0"/>
        </a:xfrm>
      </p:grpSpPr>
      <p:grpSp>
        <p:nvGrpSpPr>
          <p:cNvPr id="83" name="Google Shape;83;p8"/>
          <p:cNvGrpSpPr/>
          <p:nvPr/>
        </p:nvGrpSpPr>
        <p:grpSpPr>
          <a:xfrm>
            <a:off x="-442731" y="337284"/>
            <a:ext cx="2324700" cy="23247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8"/>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069625"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1" name="Google Shape;91;p8"/>
          <p:cNvSpPr txBox="1">
            <a:spLocks noGrp="1"/>
          </p:cNvSpPr>
          <p:nvPr>
            <p:ph type="body" idx="2"/>
          </p:nvPr>
        </p:nvSpPr>
        <p:spPr>
          <a:xfrm>
            <a:off x="263093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2" name="Google Shape;92;p8"/>
          <p:cNvSpPr txBox="1">
            <a:spLocks noGrp="1"/>
          </p:cNvSpPr>
          <p:nvPr>
            <p:ph type="body" idx="3"/>
          </p:nvPr>
        </p:nvSpPr>
        <p:spPr>
          <a:xfrm>
            <a:off x="419224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3" name="Google Shape;93;p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94" name="Google Shape;94;p8"/>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3B9AB-01F4-414C-B6D5-D8DD794F87C1}"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FE9D6-08F6-49CC-A26C-1AAE5EE4F72E}" type="slidenum">
              <a:rPr lang="en-US" smtClean="0"/>
              <a:t>‹#›</a:t>
            </a:fld>
            <a:endParaRPr lang="en-US"/>
          </a:p>
        </p:txBody>
      </p:sp>
    </p:spTree>
    <p:extLst>
      <p:ext uri="{BB962C8B-B14F-4D97-AF65-F5344CB8AC3E}">
        <p14:creationId xmlns:p14="http://schemas.microsoft.com/office/powerpoint/2010/main" val="2597147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61"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gacsach.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octailieu.com/mua-xuan-nho-nho-c470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octailieu.com/mua-xuan-nho-nho-c470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51430"/>
            <a:ext cx="9233502" cy="5747379"/>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875850" y="282271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128779" y="4238028"/>
            <a:ext cx="6190274" cy="1400383"/>
          </a:xfrm>
          <a:prstGeom prst="rect">
            <a:avLst/>
          </a:prstGeom>
          <a:noFill/>
        </p:spPr>
        <p:txBody>
          <a:bodyPr wrap="square" rtlCol="0">
            <a:spAutoFit/>
          </a:bodyPr>
          <a:lstStyle/>
          <a:p>
            <a:pPr algn="ctr"/>
            <a:endParaRPr lang="en-US" sz="21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dirty="0">
                <a:solidFill>
                  <a:srgbClr val="FFFF00"/>
                </a:solidFill>
                <a:latin typeface="Times New Roman" panose="02020603050405020304" pitchFamily="18" charset="0"/>
                <a:cs typeface="Times New Roman" panose="02020603050405020304" pitchFamily="18" charset="0"/>
              </a:rPr>
              <a:t>TRƯỜNG: THCS BÌNH KHÁNH</a:t>
            </a: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4601"/>
            <a:ext cx="5791199" cy="5086350"/>
          </a:xfrm>
        </p:spPr>
        <p:txBody>
          <a:bodyPr/>
          <a:lstStyle/>
          <a:p>
            <a:pPr marL="127000" indent="0" algn="just">
              <a:buNone/>
            </a:pPr>
            <a:r>
              <a:rPr lang="vi-VN" sz="2100" b="1" dirty="0">
                <a:latin typeface="+mj-lt"/>
              </a:rPr>
              <a:t>- Bài học, thông điệp.</a:t>
            </a:r>
            <a:endParaRPr lang="vi-VN" sz="2100" dirty="0">
              <a:latin typeface="+mj-lt"/>
            </a:endParaRPr>
          </a:p>
          <a:p>
            <a:pPr marL="127000" indent="0" algn="just">
              <a:buNone/>
            </a:pPr>
            <a:r>
              <a:rPr lang="vi-VN" sz="2100" dirty="0">
                <a:latin typeface="+mj-lt"/>
              </a:rPr>
              <a:t> Hãy tập cho mình một thói quen tốt nên tin vào những điều tốt đẹp. Đừng bao giờ đánh mất niềm tin vào bản thân mình, chỉ cần bạn tin là mình có thể làm được thì bạn lại có thêm lý do để thực hiện điều đó. </a:t>
            </a:r>
          </a:p>
          <a:p>
            <a:pPr marL="0" lvl="0" indent="0" algn="just">
              <a:lnSpc>
                <a:spcPct val="115000"/>
              </a:lnSpc>
              <a:buNone/>
            </a:pPr>
            <a:r>
              <a:rPr lang="en-US" sz="2100" dirty="0" err="1">
                <a:latin typeface="+mj-lt"/>
              </a:rPr>
              <a:t>Câu</a:t>
            </a:r>
            <a:r>
              <a:rPr lang="en-US" sz="2100" dirty="0">
                <a:latin typeface="+mj-lt"/>
              </a:rPr>
              <a:t>  2:</a:t>
            </a:r>
          </a:p>
          <a:p>
            <a:pPr marL="127000" indent="0">
              <a:buNone/>
            </a:pPr>
            <a:r>
              <a:rPr lang="vi-VN" sz="2100" b="1" dirty="0">
                <a:latin typeface="+mj-lt"/>
              </a:rPr>
              <a:t>I.Mở bài:</a:t>
            </a:r>
            <a:endParaRPr lang="en-US" sz="2100" dirty="0">
              <a:latin typeface="+mj-lt"/>
            </a:endParaRPr>
          </a:p>
          <a:p>
            <a:pPr marL="127000" indent="0">
              <a:buNone/>
            </a:pPr>
            <a:r>
              <a:rPr lang="vi-VN" sz="2100" dirty="0">
                <a:latin typeface="+mj-lt"/>
              </a:rPr>
              <a:t>- Nguyễn Thành Long (1925 -1991), quê ở huyện Duy Xuyên, tỉnh Quảng Nam. </a:t>
            </a:r>
            <a:endParaRPr lang="en-US" sz="2100" dirty="0">
              <a:latin typeface="+mj-lt"/>
            </a:endParaRPr>
          </a:p>
          <a:p>
            <a:pPr marL="127000" indent="0">
              <a:buNone/>
            </a:pPr>
            <a:r>
              <a:rPr lang="vi-VN" sz="2100" dirty="0">
                <a:latin typeface="+mj-lt"/>
              </a:rPr>
              <a:t> - Ông là một trong những cây bút văn xuôi đáng chú ý trong những năm 1960 -1970, chỉ chuyên viết truyện ngắn và ký. Đề tài hướng vào cuộc sống sinh hoạt, lao động đời thường.</a:t>
            </a:r>
            <a:endParaRPr lang="en-US" sz="21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180576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666750"/>
            <a:ext cx="5943600" cy="4191000"/>
          </a:xfrm>
        </p:spPr>
        <p:txBody>
          <a:bodyPr/>
          <a:lstStyle/>
          <a:p>
            <a:pPr marL="127000" indent="0">
              <a:buNone/>
            </a:pPr>
            <a:r>
              <a:rPr lang="vi-VN" sz="2000" dirty="0">
                <a:latin typeface="+mj-lt"/>
              </a:rPr>
              <a:t>- Phong cách văn xuôi nhẹ nhàng, tình cảm, giầu chất thơ và ánh lên vẻ đẹp con người, mang ý nghĩa sâu sắc.Truyện của ông thường mang chất ký, mang vẻ đẹp thơ mộng trong trẻo.</a:t>
            </a:r>
            <a:endParaRPr lang="en-US" sz="2000" dirty="0">
              <a:latin typeface="+mj-lt"/>
            </a:endParaRPr>
          </a:p>
          <a:p>
            <a:pPr marL="127000" indent="0">
              <a:buNone/>
            </a:pPr>
            <a:r>
              <a:rPr lang="vi-VN" sz="2000" dirty="0">
                <a:latin typeface="+mj-lt"/>
              </a:rPr>
              <a:t>- Truyện được viết năm 1970,  là kết quả của chuyến đi thực tế lên Lào Cai của tác giả. Truyện rút từ tập Giữa trong xanh xuất bản năm1972.</a:t>
            </a:r>
            <a:endParaRPr lang="en-US" sz="2000" dirty="0">
              <a:latin typeface="+mj-lt"/>
            </a:endParaRPr>
          </a:p>
          <a:p>
            <a:pPr marL="127000" indent="0">
              <a:buNone/>
            </a:pPr>
            <a:r>
              <a:rPr lang="vi-VN" sz="2000" dirty="0">
                <a:latin typeface="+mj-lt"/>
              </a:rPr>
              <a:t>- Truyện được viết năm 1970,  là kết quả của chuyến đi thực tế lên Lào Cai của tác giả. Truyện rút từ tập Giữa trong xanh xuất bản năm1972.</a:t>
            </a:r>
            <a:endParaRPr lang="en-US" sz="2000" dirty="0">
              <a:latin typeface="+mj-lt"/>
            </a:endParaRPr>
          </a:p>
          <a:p>
            <a:pPr marL="127000" indent="0">
              <a:buNone/>
            </a:pPr>
            <a:r>
              <a:rPr lang="vi-VN" sz="2000" dirty="0">
                <a:latin typeface="+mj-lt"/>
              </a:rPr>
              <a:t>- Vẻ đẹp nhân vật Anh thanh niên trong tác phẩm Lặng Lẽ Sa Pa đã để lại nhiều ấn tượng trong lòng độc giả.</a:t>
            </a:r>
            <a:endParaRPr lang="vi-VN" sz="2000" dirty="0">
              <a:solidFill>
                <a:srgbClr val="000000"/>
              </a:solidFill>
              <a:latin typeface="+mj-lt"/>
            </a:endParaRPr>
          </a:p>
          <a:p>
            <a:pPr marL="127000" indent="0">
              <a:buNone/>
            </a:pP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3979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0"/>
            <a:ext cx="6248400" cy="5143500"/>
          </a:xfrm>
        </p:spPr>
        <p:txBody>
          <a:bodyPr/>
          <a:lstStyle/>
          <a:p>
            <a:pPr marL="127000" indent="0">
              <a:buNone/>
            </a:pPr>
            <a:r>
              <a:rPr lang="vi-VN" sz="1800" b="1" dirty="0">
                <a:latin typeface="+mj-lt"/>
              </a:rPr>
              <a:t>II.Thân bài</a:t>
            </a:r>
            <a:r>
              <a:rPr lang="vi-VN" sz="1800" dirty="0">
                <a:latin typeface="+mj-lt"/>
              </a:rPr>
              <a:t>.</a:t>
            </a:r>
            <a:endParaRPr lang="en-US" sz="1800" dirty="0">
              <a:latin typeface="+mj-lt"/>
            </a:endParaRPr>
          </a:p>
          <a:p>
            <a:pPr marL="127000" indent="0">
              <a:buNone/>
            </a:pPr>
            <a:r>
              <a:rPr lang="vi-VN" sz="1800" b="1" dirty="0">
                <a:latin typeface="+mj-lt"/>
              </a:rPr>
              <a:t>Luận điểm 1</a:t>
            </a:r>
            <a:r>
              <a:rPr lang="vi-VN" sz="1800" dirty="0">
                <a:latin typeface="+mj-lt"/>
              </a:rPr>
              <a:t>: </a:t>
            </a:r>
            <a:r>
              <a:rPr lang="vi-VN" sz="1800" b="1" dirty="0">
                <a:latin typeface="+mj-lt"/>
              </a:rPr>
              <a:t>Thiên nhiên Sa Pa.</a:t>
            </a:r>
            <a:endParaRPr lang="en-US" sz="1800" dirty="0">
              <a:latin typeface="+mj-lt"/>
            </a:endParaRPr>
          </a:p>
          <a:p>
            <a:pPr marL="127000" lvl="0" indent="0">
              <a:buNone/>
            </a:pPr>
            <a:r>
              <a:rPr lang="vi-VN" sz="1800" dirty="0">
                <a:latin typeface="+mj-lt"/>
              </a:rPr>
              <a:t>Sa Pa với những rặng đào, những đàn bò lang cổ...</a:t>
            </a:r>
            <a:endParaRPr lang="en-US" sz="1800" dirty="0">
              <a:latin typeface="+mj-lt"/>
            </a:endParaRPr>
          </a:p>
          <a:p>
            <a:pPr marL="127000" lvl="0" indent="0">
              <a:buNone/>
            </a:pPr>
            <a:r>
              <a:rPr lang="vi-VN" sz="1800" dirty="0">
                <a:latin typeface="+mj-lt"/>
              </a:rPr>
              <a:t>Nắng Sa Pa le ỏi đốt cháy những rừng cây...</a:t>
            </a:r>
            <a:endParaRPr lang="en-US" sz="1800" dirty="0">
              <a:latin typeface="+mj-lt"/>
            </a:endParaRPr>
          </a:p>
          <a:p>
            <a:pPr marL="127000" lvl="0" indent="0">
              <a:buNone/>
            </a:pPr>
            <a:r>
              <a:rPr lang="vi-VN" sz="1800" dirty="0">
                <a:latin typeface="+mj-lt"/>
              </a:rPr>
              <a:t>Sa Pa hiện lên một bức tranh thiên nhiên đầy thơ mộng.</a:t>
            </a:r>
            <a:endParaRPr lang="en-US" sz="1800" dirty="0">
              <a:latin typeface="+mj-lt"/>
            </a:endParaRPr>
          </a:p>
          <a:p>
            <a:pPr marL="127000" indent="0">
              <a:buNone/>
            </a:pPr>
            <a:r>
              <a:rPr lang="vi-VN" sz="1800" b="1" dirty="0">
                <a:latin typeface="+mj-lt"/>
              </a:rPr>
              <a:t>Luận điểm 2:</a:t>
            </a:r>
            <a:r>
              <a:rPr lang="vi-VN" sz="1800" dirty="0">
                <a:latin typeface="+mj-lt"/>
              </a:rPr>
              <a:t> Vẻ đẹp con người Sa Pa – Nhân vật Anh thanh niên.</a:t>
            </a:r>
            <a:endParaRPr lang="en-US" sz="1800" dirty="0">
              <a:latin typeface="+mj-lt"/>
            </a:endParaRPr>
          </a:p>
          <a:p>
            <a:pPr marL="127000" indent="0">
              <a:buNone/>
            </a:pPr>
            <a:r>
              <a:rPr lang="vi-VN" sz="1800" b="1" dirty="0">
                <a:latin typeface="+mj-lt"/>
              </a:rPr>
              <a:t>1. Lai lịch</a:t>
            </a:r>
            <a:r>
              <a:rPr lang="vi-VN" sz="1800" dirty="0">
                <a:latin typeface="+mj-lt"/>
              </a:rPr>
              <a:t>:</a:t>
            </a:r>
            <a:endParaRPr lang="en-US" sz="1800" dirty="0">
              <a:latin typeface="+mj-lt"/>
            </a:endParaRPr>
          </a:p>
          <a:p>
            <a:pPr marL="127000" indent="0">
              <a:buNone/>
            </a:pPr>
            <a:r>
              <a:rPr lang="vi-VN" sz="1800" dirty="0">
                <a:latin typeface="+mj-lt"/>
              </a:rPr>
              <a:t>- Anh TN 27 tuổi, quê ở Lào Cai. Anh tình nguyện lên vùng núi để công tác.</a:t>
            </a:r>
            <a:endParaRPr lang="en-US" sz="1800" dirty="0">
              <a:latin typeface="+mj-lt"/>
            </a:endParaRPr>
          </a:p>
          <a:p>
            <a:pPr marL="127000" indent="0">
              <a:buNone/>
            </a:pPr>
            <a:r>
              <a:rPr lang="vi-VN" sz="1800" b="1" dirty="0">
                <a:latin typeface="+mj-lt"/>
              </a:rPr>
              <a:t>2. Hoàn cảnh sống.</a:t>
            </a:r>
            <a:endParaRPr lang="en-US" sz="1800" dirty="0">
              <a:latin typeface="+mj-lt"/>
            </a:endParaRPr>
          </a:p>
          <a:p>
            <a:pPr marL="127000" indent="0">
              <a:buNone/>
            </a:pPr>
            <a:r>
              <a:rPr lang="vi-VN" sz="1800" dirty="0">
                <a:latin typeface="+mj-lt"/>
              </a:rPr>
              <a:t>- Sống cô độc một mình trên đỉnh Yên Sơn cao 2600 mét , sống giữa rừng xanh, mây trắng, bốn bề chỉ toàn là cỏ cây.</a:t>
            </a:r>
            <a:endParaRPr lang="en-US" sz="1800" dirty="0">
              <a:latin typeface="+mj-lt"/>
            </a:endParaRPr>
          </a:p>
          <a:p>
            <a:pPr marL="127000" indent="0">
              <a:buNone/>
            </a:pPr>
            <a:r>
              <a:rPr lang="vi-VN" sz="1800" dirty="0">
                <a:latin typeface="+mj-lt"/>
              </a:rPr>
              <a:t>=&gt; Đầy là hoàn cảnh sống đầy khó khăn, gian khổ. Điều này cho thấy anh là một người đầy bản lĩnh thì mới dám làm việc ở một nơi như thế.</a:t>
            </a:r>
            <a:endParaRPr lang="en-US" sz="1800" dirty="0">
              <a:latin typeface="+mj-lt"/>
            </a:endParaRPr>
          </a:p>
          <a:p>
            <a:pPr marL="127000" indent="0">
              <a:buNone/>
            </a:pPr>
            <a:endParaRPr lang="en-US" sz="18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131965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arn(inVertical)">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down)">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0"/>
            <a:ext cx="5867400" cy="5143500"/>
          </a:xfrm>
        </p:spPr>
        <p:txBody>
          <a:bodyPr/>
          <a:lstStyle/>
          <a:p>
            <a:pPr marL="127000" indent="0" algn="just">
              <a:buNone/>
            </a:pPr>
            <a:r>
              <a:rPr lang="vi-VN" sz="2600" b="1" dirty="0">
                <a:latin typeface="+mj-lt"/>
              </a:rPr>
              <a:t>3. Công việc</a:t>
            </a:r>
            <a:r>
              <a:rPr lang="vi-VN" sz="2600" dirty="0">
                <a:latin typeface="+mj-lt"/>
              </a:rPr>
              <a:t>.</a:t>
            </a:r>
            <a:endParaRPr lang="en-US" sz="2600" dirty="0">
              <a:latin typeface="+mj-lt"/>
            </a:endParaRPr>
          </a:p>
          <a:p>
            <a:pPr marL="127000" indent="0" algn="just">
              <a:buNone/>
            </a:pPr>
            <a:r>
              <a:rPr lang="vi-VN" sz="2600" dirty="0">
                <a:latin typeface="+mj-lt"/>
              </a:rPr>
              <a:t>- Anh làm công tác khí tượng kiêm vật lí địa cầu. Hàng ngày, anh phải tiếp xúc với đủ loại máy đo mưa, đo gió, đo...Công việc của anh là đo gió, đo mưa, đo nắng</a:t>
            </a:r>
            <a:endParaRPr lang="en-US" sz="2600" dirty="0">
              <a:latin typeface="+mj-lt"/>
            </a:endParaRPr>
          </a:p>
          <a:p>
            <a:pPr marL="127000" indent="0" algn="just">
              <a:buNone/>
            </a:pPr>
            <a:r>
              <a:rPr lang="en-US" sz="2600" dirty="0">
                <a:latin typeface="+mj-lt"/>
              </a:rPr>
              <a:t>=&gt;</a:t>
            </a:r>
            <a:r>
              <a:rPr lang="vi-VN" sz="2600" dirty="0">
                <a:latin typeface="+mj-lt"/>
              </a:rPr>
              <a:t>Tuy công việc không nguy hiểm, không phải đối diện với thần chết nhưng đòi hỏi anh phải vượt qua vươn lên được “ sự cô độc nhất thế gian” vượt qua những “ cơn thèm người.”</a:t>
            </a:r>
            <a:endParaRPr lang="en-US" sz="26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21133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91199" cy="4876800"/>
          </a:xfrm>
        </p:spPr>
        <p:txBody>
          <a:bodyPr/>
          <a:lstStyle/>
          <a:p>
            <a:pPr marL="127000" indent="0" algn="just">
              <a:buNone/>
            </a:pPr>
            <a:r>
              <a:rPr lang="vi-VN" sz="2200" b="1" dirty="0">
                <a:latin typeface="+mj-lt"/>
              </a:rPr>
              <a:t>Luận điểm 3</a:t>
            </a:r>
            <a:r>
              <a:rPr lang="vi-VN" sz="2200" dirty="0">
                <a:latin typeface="+mj-lt"/>
              </a:rPr>
              <a:t>. Vẻ đẹp nhân vật Anh thanh niên.</a:t>
            </a:r>
            <a:endParaRPr lang="en-US" sz="2200" dirty="0">
              <a:latin typeface="+mj-lt"/>
            </a:endParaRPr>
          </a:p>
          <a:p>
            <a:pPr marL="127000" lvl="0" indent="0" algn="just">
              <a:buNone/>
            </a:pPr>
            <a:r>
              <a:rPr lang="en-US" sz="2200" b="1" dirty="0">
                <a:latin typeface="+mj-lt"/>
              </a:rPr>
              <a:t>1. </a:t>
            </a:r>
            <a:r>
              <a:rPr lang="vi-VN" sz="2200" b="1" dirty="0">
                <a:latin typeface="+mj-lt"/>
              </a:rPr>
              <a:t>Anh là người có suy nghĩ đúng đắn về công việc.</a:t>
            </a:r>
            <a:endParaRPr lang="en-US" sz="2200" dirty="0">
              <a:latin typeface="+mj-lt"/>
            </a:endParaRPr>
          </a:p>
          <a:p>
            <a:pPr marL="127000" lvl="0" indent="0" algn="just">
              <a:buNone/>
            </a:pPr>
            <a:r>
              <a:rPr lang="en-US" sz="2200" dirty="0">
                <a:latin typeface="+mj-lt"/>
              </a:rPr>
              <a:t>- </a:t>
            </a:r>
            <a:r>
              <a:rPr lang="vi-VN" sz="2200" dirty="0">
                <a:latin typeface="+mj-lt"/>
              </a:rPr>
              <a:t>Anh tình nguyện lên sống và làm việc ở một quanh năm mây mù, lạnh lẽo. </a:t>
            </a:r>
            <a:endParaRPr lang="en-US" sz="2200" dirty="0">
              <a:latin typeface="+mj-lt"/>
            </a:endParaRPr>
          </a:p>
          <a:p>
            <a:pPr marL="127000" lvl="0" indent="0" algn="just">
              <a:buNone/>
            </a:pPr>
            <a:r>
              <a:rPr lang="en-US" sz="2200" dirty="0">
                <a:latin typeface="+mj-lt"/>
              </a:rPr>
              <a:t>-</a:t>
            </a:r>
            <a:r>
              <a:rPr lang="vi-VN" sz="2200" dirty="0">
                <a:latin typeface="+mj-lt"/>
              </a:rPr>
              <a:t>Anh nghĩ anh với công việc là đôi sao gọi là môt mình được...</a:t>
            </a:r>
            <a:endParaRPr lang="en-US" sz="2200" dirty="0">
              <a:latin typeface="+mj-lt"/>
            </a:endParaRPr>
          </a:p>
          <a:p>
            <a:pPr marL="127000" lvl="0" indent="0" algn="just">
              <a:buNone/>
            </a:pPr>
            <a:r>
              <a:rPr lang="en-US" sz="2200" dirty="0">
                <a:latin typeface="+mj-lt"/>
              </a:rPr>
              <a:t>=&gt;</a:t>
            </a:r>
            <a:r>
              <a:rPr lang="vi-VN" sz="2200" dirty="0">
                <a:latin typeface="+mj-lt"/>
              </a:rPr>
              <a:t>Anh là một thanh niên có lí tưởng sống cao đẹp. Sống là phải biết cống hiến, cho đi mà không nhận lại bao giờ nghĩ vậy anh càng yêu cuộc sống hơn “ anh thấy cuộc đời đẹp quá”</a:t>
            </a: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170174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0"/>
            <a:ext cx="6172200" cy="5238750"/>
          </a:xfrm>
        </p:spPr>
        <p:txBody>
          <a:bodyPr/>
          <a:lstStyle/>
          <a:p>
            <a:pPr marL="127000" lvl="0" indent="0">
              <a:buNone/>
            </a:pPr>
            <a:r>
              <a:rPr lang="vi-VN" sz="1900" b="1" dirty="0">
                <a:latin typeface="+mj-lt"/>
              </a:rPr>
              <a:t>Anh là người yêu đời, yêu nghề tinh thần trách nhiệm cao.</a:t>
            </a:r>
            <a:endParaRPr lang="en-US" sz="1900" dirty="0">
              <a:latin typeface="+mj-lt"/>
            </a:endParaRPr>
          </a:p>
          <a:p>
            <a:pPr marL="127000" indent="0">
              <a:buNone/>
            </a:pPr>
            <a:r>
              <a:rPr lang="vi-VN" sz="1900" dirty="0">
                <a:latin typeface="+mj-lt"/>
              </a:rPr>
              <a:t>* </a:t>
            </a:r>
            <a:r>
              <a:rPr lang="vi-VN" sz="1900" b="1" dirty="0">
                <a:latin typeface="+mj-lt"/>
              </a:rPr>
              <a:t>Yêu đời.</a:t>
            </a:r>
            <a:endParaRPr lang="en-US" sz="1900" dirty="0">
              <a:latin typeface="+mj-lt"/>
            </a:endParaRPr>
          </a:p>
          <a:p>
            <a:pPr marL="127000" indent="0">
              <a:buNone/>
            </a:pPr>
            <a:r>
              <a:rPr lang="vi-VN" sz="1900" dirty="0">
                <a:latin typeface="+mj-lt"/>
              </a:rPr>
              <a:t> - Anh trồng hoa ,nuôi gà, đọc sách. Ngoài những công viecj này anh còn nghiên cứu sách báo. Anh</a:t>
            </a:r>
            <a:r>
              <a:rPr lang="en-US" sz="1900" dirty="0">
                <a:latin typeface="+mj-lt"/>
              </a:rPr>
              <a:t> </a:t>
            </a:r>
            <a:r>
              <a:rPr lang="vi-VN" sz="1900" dirty="0">
                <a:latin typeface="+mj-lt"/>
              </a:rPr>
              <a:t>nhờ bác lái xe mua sách cho mình.</a:t>
            </a:r>
            <a:endParaRPr lang="en-US" sz="1900" dirty="0">
              <a:latin typeface="+mj-lt"/>
            </a:endParaRPr>
          </a:p>
          <a:p>
            <a:pPr marL="127000" indent="0">
              <a:buNone/>
            </a:pPr>
            <a:r>
              <a:rPr lang="vi-VN" sz="1900" dirty="0">
                <a:latin typeface="+mj-lt"/>
              </a:rPr>
              <a:t>=&gt; Anh luôn tạo cho mình một cuộc sống vui vẻ, lạc quan yêu đời. Bởi vậy anh không cảm thấy cô đơn khi sống một mình trên vùng cao hẻo lánh.</a:t>
            </a:r>
            <a:endParaRPr lang="en-US" sz="1900" dirty="0">
              <a:latin typeface="+mj-lt"/>
            </a:endParaRPr>
          </a:p>
          <a:p>
            <a:pPr marL="127000" indent="0">
              <a:buNone/>
            </a:pPr>
            <a:r>
              <a:rPr lang="vi-VN" sz="1900" dirty="0">
                <a:latin typeface="+mj-lt"/>
              </a:rPr>
              <a:t> </a:t>
            </a:r>
            <a:r>
              <a:rPr lang="vi-VN" sz="1900" b="1" dirty="0">
                <a:latin typeface="+mj-lt"/>
              </a:rPr>
              <a:t>* Yêu nghề.</a:t>
            </a:r>
            <a:endParaRPr lang="en-US" sz="1900" dirty="0">
              <a:latin typeface="+mj-lt"/>
            </a:endParaRPr>
          </a:p>
          <a:p>
            <a:pPr marL="127000" indent="0">
              <a:buNone/>
            </a:pPr>
            <a:r>
              <a:rPr lang="vi-VN" sz="1900" dirty="0">
                <a:latin typeface="+mj-lt"/>
              </a:rPr>
              <a:t>- Lòng yêu nghề của anh như hồi trống thúc giục hăng hái xây dựng tổ quốc. Yêu nghề đến nỗi xem công việc như người bạn của mình. Anh nghĩ mình với công việc là đôi, nếu cất nó đi cháu buồn đến chết mất.</a:t>
            </a:r>
            <a:endParaRPr lang="en-US" sz="1900" dirty="0">
              <a:latin typeface="+mj-lt"/>
            </a:endParaRPr>
          </a:p>
          <a:p>
            <a:pPr marL="127000" indent="0">
              <a:buNone/>
            </a:pPr>
            <a:r>
              <a:rPr lang="vi-VN" sz="1900" dirty="0">
                <a:latin typeface="+mj-lt"/>
              </a:rPr>
              <a:t>=&gt; Đối với anh công việc là niềm đam mê cháy bỏng là hạnh phúc lớn nhất.</a:t>
            </a:r>
            <a:endParaRPr lang="en-US" sz="1900" dirty="0">
              <a:latin typeface="+mj-lt"/>
            </a:endParaRPr>
          </a:p>
          <a:p>
            <a:pPr marL="127000" indent="0" algn="just">
              <a:buNone/>
            </a:pPr>
            <a:endParaRPr lang="en-US" sz="1900" dirty="0">
              <a:latin typeface="+mj-lt"/>
            </a:endParaRPr>
          </a:p>
          <a:p>
            <a:pPr marL="127000" indent="0">
              <a:buNone/>
            </a:pPr>
            <a:endParaRPr lang="en-US" sz="1900" dirty="0">
              <a:latin typeface="+mj-lt"/>
            </a:endParaRPr>
          </a:p>
          <a:p>
            <a:pPr marL="127000" indent="0">
              <a:buNone/>
            </a:pPr>
            <a:endParaRPr lang="en-US" sz="19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3676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209550"/>
            <a:ext cx="5943600" cy="4800600"/>
          </a:xfrm>
        </p:spPr>
        <p:txBody>
          <a:bodyPr/>
          <a:lstStyle/>
          <a:p>
            <a:pPr marL="127000" indent="0" algn="just">
              <a:buNone/>
            </a:pPr>
            <a:r>
              <a:rPr lang="vi-VN" sz="2200" b="1" dirty="0">
                <a:latin typeface="+mj-lt"/>
              </a:rPr>
              <a:t>* Tinh thần trách nhiệm cao.</a:t>
            </a:r>
            <a:endParaRPr lang="en-US" sz="2200" dirty="0">
              <a:latin typeface="+mj-lt"/>
            </a:endParaRPr>
          </a:p>
          <a:p>
            <a:pPr marL="127000" indent="0" algn="just">
              <a:buNone/>
            </a:pPr>
            <a:r>
              <a:rPr lang="vi-VN" sz="2200" dirty="0">
                <a:latin typeface="+mj-lt"/>
              </a:rPr>
              <a:t>-  Những giờ đi ốp vào lúc một giờ sáng: Mưa, gió, tuyết gào thét bên ngoài như những nhát chổi quét đi tất cả nhưng một mình anh thôi, anh vẫn lôn tự giác hoàn thành xuất sắc nhiệm vụ.</a:t>
            </a:r>
            <a:endParaRPr lang="en-US" sz="2200" dirty="0">
              <a:latin typeface="+mj-lt"/>
            </a:endParaRPr>
          </a:p>
          <a:p>
            <a:pPr marL="127000" indent="0" algn="just">
              <a:buNone/>
            </a:pPr>
            <a:r>
              <a:rPr lang="vi-VN" sz="2200" dirty="0">
                <a:latin typeface="+mj-lt"/>
              </a:rPr>
              <a:t>- Tinh thần trách nhiệm ấy còn thể hiện ngay với chính bản thân mình. Trong căn nhà nhỏ bé luôn ngưn nắp gọn gàng đến mức ông họa sĩ cũng phải bất ngờ.</a:t>
            </a:r>
            <a:endParaRPr lang="en-US" sz="2200" dirty="0">
              <a:latin typeface="+mj-lt"/>
            </a:endParaRPr>
          </a:p>
          <a:p>
            <a:pPr marL="127000" indent="0" algn="just">
              <a:buNone/>
            </a:pPr>
            <a:r>
              <a:rPr lang="en-US" sz="2200" dirty="0">
                <a:latin typeface="+mj-lt"/>
              </a:rPr>
              <a:t>=&gt;</a:t>
            </a:r>
            <a:r>
              <a:rPr lang="vi-VN" sz="2200" dirty="0">
                <a:latin typeface="+mj-lt"/>
              </a:rPr>
              <a:t>Lòng yêu nghề và tinh thần trách nhiệm việc càng khiến người đọc khâm phục anh hơn. Anh như cánh chim trời mải miết quên mình cho những đam mê bất tận.</a:t>
            </a: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158357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361950"/>
            <a:ext cx="5791200" cy="4519300"/>
          </a:xfrm>
        </p:spPr>
        <p:txBody>
          <a:bodyPr/>
          <a:lstStyle/>
          <a:p>
            <a:pPr marL="127000" indent="0" algn="just">
              <a:buNone/>
            </a:pPr>
            <a:r>
              <a:rPr lang="vi-VN" sz="2000" dirty="0">
                <a:latin typeface="+mj-lt"/>
              </a:rPr>
              <a:t>3. </a:t>
            </a:r>
            <a:r>
              <a:rPr lang="vi-VN" sz="2000" b="1" dirty="0">
                <a:latin typeface="+mj-lt"/>
              </a:rPr>
              <a:t>Anh là người hiếu khách quan tâm chu đáo đến mọi người.</a:t>
            </a:r>
            <a:endParaRPr lang="en-US" sz="2000" dirty="0">
              <a:latin typeface="+mj-lt"/>
            </a:endParaRPr>
          </a:p>
          <a:p>
            <a:pPr marL="127000" indent="0" algn="just">
              <a:buNone/>
            </a:pPr>
            <a:r>
              <a:rPr lang="vi-VN" sz="2000" dirty="0">
                <a:latin typeface="+mj-lt"/>
              </a:rPr>
              <a:t>- Anh rót nước mời ông họa sĩ và co kĩ sư, cắt hoa tặng cô kĩ sư và biếu ông họa sĩ làn trứng, biếu vợ bác lái xe củ tam thất.</a:t>
            </a:r>
            <a:endParaRPr lang="en-US" sz="2000" dirty="0">
              <a:latin typeface="+mj-lt"/>
            </a:endParaRPr>
          </a:p>
          <a:p>
            <a:pPr marL="127000" indent="0" algn="just">
              <a:buNone/>
            </a:pPr>
            <a:r>
              <a:rPr lang="vi-VN" sz="2000" dirty="0">
                <a:latin typeface="+mj-lt"/>
              </a:rPr>
              <a:t>- Những món quà ấy tuy không đáng là bao nhưng thấm đượm tình nghĩa, giàu lòng hiếu khách.</a:t>
            </a:r>
            <a:endParaRPr lang="en-US" sz="2000" dirty="0">
              <a:latin typeface="+mj-lt"/>
            </a:endParaRPr>
          </a:p>
          <a:p>
            <a:pPr marL="127000" indent="0" algn="just">
              <a:buNone/>
            </a:pPr>
            <a:r>
              <a:rPr lang="vi-VN" sz="2000" dirty="0">
                <a:latin typeface="+mj-lt"/>
              </a:rPr>
              <a:t>- Anh trò chuyện một cách sởi lởi với mọi người. Anh tiếc nuối khi thời gian của cuộc gặp gỡ trôi quá nhanh. Anh thốt lên: “ Trời ơi chỉ còn  năm phút”.</a:t>
            </a:r>
            <a:endParaRPr lang="en-US" sz="2000" dirty="0">
              <a:latin typeface="+mj-lt"/>
            </a:endParaRPr>
          </a:p>
          <a:p>
            <a:pPr marL="127000" indent="0" algn="just">
              <a:buNone/>
            </a:pPr>
            <a:r>
              <a:rPr lang="vi-VN" sz="2000" dirty="0">
                <a:latin typeface="+mj-lt"/>
              </a:rPr>
              <a:t>=&gt; Những điều ấy cho thấy anh là một người hiếu khách, quan tâm đến mọi người khiến người đọc càng khâm phục anh hơn.</a:t>
            </a:r>
            <a:endParaRPr lang="en-US" sz="2000" dirty="0">
              <a:latin typeface="+mj-lt"/>
            </a:endParaRPr>
          </a:p>
          <a:p>
            <a:pPr marL="127000" indent="0">
              <a:buNone/>
            </a:pPr>
            <a:endParaRPr lang="en-US" sz="2000" dirty="0"/>
          </a:p>
          <a:p>
            <a:pPr>
              <a:buFont typeface="Symbol"/>
              <a:buChar char="Þ"/>
            </a:pPr>
            <a:endParaRPr lang="en-US" sz="2000" dirty="0"/>
          </a:p>
          <a:p>
            <a:pPr marL="127000" indent="0">
              <a:buNone/>
            </a:pPr>
            <a:endParaRPr lang="en-US" sz="2000"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16604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3350"/>
            <a:ext cx="5867400" cy="4443100"/>
          </a:xfrm>
        </p:spPr>
        <p:txBody>
          <a:bodyPr/>
          <a:lstStyle/>
          <a:p>
            <a:pPr marL="127000" indent="0" algn="just">
              <a:buNone/>
            </a:pPr>
            <a:r>
              <a:rPr lang="vi-VN" sz="2400" dirty="0">
                <a:latin typeface="+mj-lt"/>
              </a:rPr>
              <a:t>4. </a:t>
            </a:r>
            <a:r>
              <a:rPr lang="vi-VN" sz="2400" b="1" dirty="0">
                <a:latin typeface="+mj-lt"/>
              </a:rPr>
              <a:t>Anh khiêm tốn với những đóng gps của mình, luôn đề cao người khác</a:t>
            </a:r>
            <a:r>
              <a:rPr lang="vi-VN" sz="2400" dirty="0">
                <a:latin typeface="+mj-lt"/>
              </a:rPr>
              <a:t>.</a:t>
            </a:r>
            <a:endParaRPr lang="en-US" sz="2400" dirty="0">
              <a:latin typeface="+mj-lt"/>
            </a:endParaRPr>
          </a:p>
          <a:p>
            <a:pPr marL="127000" indent="0" algn="just">
              <a:buNone/>
            </a:pPr>
            <a:r>
              <a:rPr lang="vi-VN" sz="2400" dirty="0">
                <a:latin typeface="+mj-lt"/>
              </a:rPr>
              <a:t>- Anh khiêm tốn kể về đóng góp của mình.</a:t>
            </a:r>
            <a:endParaRPr lang="en-US" sz="2400" dirty="0">
              <a:latin typeface="+mj-lt"/>
            </a:endParaRPr>
          </a:p>
          <a:p>
            <a:pPr marL="127000" indent="0" algn="just">
              <a:buNone/>
            </a:pPr>
            <a:r>
              <a:rPr lang="vi-VN" sz="2400" dirty="0">
                <a:latin typeface="+mj-lt"/>
              </a:rPr>
              <a:t>- Anh thấy mình chưa xứng đáng được vẽ nên đã say xưa kể về những thành tích của người khác mà anh cho là xứng đáng để ông họa sĩ vẽ.</a:t>
            </a:r>
            <a:endParaRPr lang="en-US" sz="2400" dirty="0">
              <a:latin typeface="+mj-lt"/>
            </a:endParaRPr>
          </a:p>
          <a:p>
            <a:pPr marL="127000" indent="0" algn="just">
              <a:buNone/>
            </a:pPr>
            <a:r>
              <a:rPr lang="en-US" sz="2400" dirty="0">
                <a:latin typeface="+mj-lt"/>
              </a:rPr>
              <a:t>=&gt;</a:t>
            </a:r>
            <a:r>
              <a:rPr lang="vi-VN" sz="2400" dirty="0">
                <a:latin typeface="+mj-lt"/>
              </a:rPr>
              <a:t>Anh thanh niên dù còn trẻ nhưng anh thấu hiểu được cái nghĩa, cái tình, thấm thía được sự hi sinh thầm lặng của bao con người đang ngày đêm lo nghĩ cho đất nước.</a:t>
            </a:r>
            <a:endParaRPr lang="en-US" sz="24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14193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33350"/>
            <a:ext cx="5638800" cy="4443100"/>
          </a:xfrm>
        </p:spPr>
        <p:txBody>
          <a:bodyPr/>
          <a:lstStyle/>
          <a:p>
            <a:pPr marL="127000" indent="0" algn="just">
              <a:buNone/>
            </a:pPr>
            <a:r>
              <a:rPr lang="vi-VN" sz="2200" dirty="0">
                <a:latin typeface="+mj-lt"/>
              </a:rPr>
              <a:t>I</a:t>
            </a:r>
            <a:r>
              <a:rPr lang="vi-VN" sz="2200" b="1" dirty="0">
                <a:latin typeface="+mj-lt"/>
              </a:rPr>
              <a:t>II. Kết bài.</a:t>
            </a:r>
            <a:r>
              <a:rPr lang="vi-VN" sz="2200" dirty="0">
                <a:latin typeface="+mj-lt"/>
              </a:rPr>
              <a:t> </a:t>
            </a:r>
            <a:endParaRPr lang="en-US" sz="2200" dirty="0">
              <a:latin typeface="+mj-lt"/>
            </a:endParaRPr>
          </a:p>
          <a:p>
            <a:pPr marL="127000" indent="0" algn="just">
              <a:buNone/>
            </a:pPr>
            <a:r>
              <a:rPr lang="vi-VN" sz="2200" dirty="0">
                <a:latin typeface="+mj-lt"/>
              </a:rPr>
              <a:t>- Bằng cách kể chuyện tự nhiên, đơn gian qua điểm nhìn trần thuật của ông họa sĩ, xây dựng tình huống truyện hợp lí. Nguyễn Thành Long làm hiện lên một cuộc sống đẹp, tâm hồn đẹp của người thanh niên làm ta trân trọng, khâm phục buộc ta suy nghĩ lại cách sống của bản thân.</a:t>
            </a:r>
            <a:endParaRPr lang="en-US" sz="2200" dirty="0">
              <a:latin typeface="+mj-lt"/>
            </a:endParaRPr>
          </a:p>
          <a:p>
            <a:pPr marL="127000" indent="0" algn="just">
              <a:buNone/>
            </a:pPr>
            <a:r>
              <a:rPr lang="vi-VN" sz="2200" dirty="0">
                <a:latin typeface="+mj-lt"/>
              </a:rPr>
              <a:t>- Cách sống của người thanh niên có lí tưởng, biết hi sinh cho nhân dân, đất nước kiêm tốn, giản dị .Anh là người tiên biểu cho thế hệ trẻ Việt Nam mọi thời đại</a:t>
            </a:r>
            <a:endParaRPr lang="en-US" sz="2200" dirty="0">
              <a:latin typeface="+mj-lt"/>
            </a:endParaRPr>
          </a:p>
          <a:p>
            <a:pPr marL="127000" indent="0" algn="just">
              <a:buNone/>
            </a:pPr>
            <a:endParaRPr lang="en-US" sz="2200" dirty="0">
              <a:latin typeface="+mj-lt"/>
            </a:endParaRPr>
          </a:p>
          <a:p>
            <a:pPr marL="127000" indent="0" algn="just">
              <a:buNone/>
            </a:pPr>
            <a:endParaRPr lang="en-US" sz="2200" dirty="0">
              <a:latin typeface="+mj-lt"/>
            </a:endParaRPr>
          </a:p>
          <a:p>
            <a:pPr marL="127000" indent="0" algn="just">
              <a:buNone/>
            </a:pP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97279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2211600" y="1991850"/>
            <a:ext cx="47208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rgbClr val="FFFF00"/>
                </a:solidFill>
                <a:latin typeface="Times New Roman" pitchFamily="18" charset="0"/>
                <a:cs typeface="Times New Roman" pitchFamily="18" charset="0"/>
              </a:rPr>
              <a:t>LUYỆN ĐỀ THI VÀO LỚP 10</a:t>
            </a:r>
            <a:endParaRPr sz="4000" dirty="0">
              <a:solidFill>
                <a:srgbClr val="FFFF00"/>
              </a:solidFill>
              <a:latin typeface="Times New Roman" pitchFamily="18" charset="0"/>
              <a:cs typeface="Times New Roman" pitchFamily="18" charset="0"/>
            </a:endParaRPr>
          </a:p>
        </p:txBody>
      </p:sp>
      <p:grpSp>
        <p:nvGrpSpPr>
          <p:cNvPr id="142" name="Google Shape;142;p14"/>
          <p:cNvGrpSpPr/>
          <p:nvPr/>
        </p:nvGrpSpPr>
        <p:grpSpPr>
          <a:xfrm>
            <a:off x="1311079" y="985525"/>
            <a:ext cx="832106" cy="832102"/>
            <a:chOff x="1923675" y="1633650"/>
            <a:chExt cx="436000" cy="435975"/>
          </a:xfrm>
        </p:grpSpPr>
        <p:sp>
          <p:nvSpPr>
            <p:cNvPr id="143" name="Google Shape;143;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15000" cy="4876800"/>
          </a:xfrm>
        </p:spPr>
        <p:txBody>
          <a:bodyPr/>
          <a:lstStyle/>
          <a:p>
            <a:pPr marL="127000" indent="0" algn="just">
              <a:buNone/>
            </a:pPr>
            <a:r>
              <a:rPr lang="vi-VN" sz="2400" b="1" dirty="0">
                <a:latin typeface="+mj-lt"/>
              </a:rPr>
              <a:t>ĐỀ </a:t>
            </a:r>
            <a:r>
              <a:rPr lang="en-US" sz="2400" b="1" dirty="0">
                <a:latin typeface="+mj-lt"/>
              </a:rPr>
              <a:t>2</a:t>
            </a:r>
            <a:endParaRPr lang="en-US" sz="2400" dirty="0">
              <a:latin typeface="+mj-lt"/>
            </a:endParaRPr>
          </a:p>
          <a:p>
            <a:pPr marL="127000" indent="0" algn="just">
              <a:buNone/>
            </a:pPr>
            <a:r>
              <a:rPr lang="en-US" sz="2400" dirty="0">
                <a:latin typeface="Times New Roman" pitchFamily="18" charset="0"/>
                <a:cs typeface="Times New Roman" pitchFamily="18" charset="0"/>
              </a:rPr>
              <a:t>I. PHẦN ĐỌC HIỂU: ( 3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a:t>
            </a:r>
          </a:p>
          <a:p>
            <a:pPr marL="127000" indent="0" algn="just">
              <a:buNone/>
            </a:pP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marL="127000" indent="0" algn="just">
              <a:buNone/>
            </a:pPr>
            <a:r>
              <a:rPr lang="fr-FR" sz="2400" dirty="0" err="1">
                <a:latin typeface="Times New Roman" pitchFamily="18" charset="0"/>
                <a:cs typeface="Times New Roman" pitchFamily="18" charset="0"/>
              </a:rPr>
              <a:t>Điều</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gì</a:t>
            </a:r>
            <a:r>
              <a:rPr lang="fr-FR" sz="2400" dirty="0">
                <a:latin typeface="Times New Roman" pitchFamily="18" charset="0"/>
                <a:cs typeface="Times New Roman" pitchFamily="18" charset="0"/>
              </a:rPr>
              <a:t> là </a:t>
            </a:r>
            <a:r>
              <a:rPr lang="fr-FR" sz="2400" dirty="0" err="1">
                <a:latin typeface="Times New Roman" pitchFamily="18" charset="0"/>
                <a:cs typeface="Times New Roman" pitchFamily="18" charset="0"/>
              </a:rPr>
              <a:t>quan</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trọng</a:t>
            </a:r>
            <a:r>
              <a:rPr lang="fr-FR"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127000" indent="0" algn="just">
              <a:buNone/>
            </a:pPr>
            <a:r>
              <a:rPr lang="fr-FR" sz="2400" dirty="0" err="1">
                <a:latin typeface="+mj-lt"/>
              </a:rPr>
              <a:t>Chuyện</a:t>
            </a:r>
            <a:r>
              <a:rPr lang="fr-FR" sz="2400" dirty="0">
                <a:latin typeface="+mj-lt"/>
              </a:rPr>
              <a:t> </a:t>
            </a:r>
            <a:r>
              <a:rPr lang="fr-FR" sz="2400" dirty="0" err="1">
                <a:latin typeface="+mj-lt"/>
              </a:rPr>
              <a:t>xảy</a:t>
            </a:r>
            <a:r>
              <a:rPr lang="fr-FR" sz="2400" dirty="0">
                <a:latin typeface="+mj-lt"/>
              </a:rPr>
              <a:t> ra </a:t>
            </a:r>
            <a:r>
              <a:rPr lang="fr-FR" sz="2400" dirty="0" err="1">
                <a:latin typeface="+mj-lt"/>
              </a:rPr>
              <a:t>tại</a:t>
            </a:r>
            <a:r>
              <a:rPr lang="fr-FR" sz="2400" dirty="0">
                <a:latin typeface="+mj-lt"/>
              </a:rPr>
              <a:t> </a:t>
            </a:r>
            <a:r>
              <a:rPr lang="fr-FR" sz="2400" dirty="0" err="1">
                <a:latin typeface="+mj-lt"/>
              </a:rPr>
              <a:t>một</a:t>
            </a:r>
            <a:r>
              <a:rPr lang="fr-FR" sz="2400" dirty="0">
                <a:latin typeface="+mj-lt"/>
              </a:rPr>
              <a:t> tr</a:t>
            </a:r>
            <a:r>
              <a:rPr lang="vi-VN" sz="2400" dirty="0">
                <a:latin typeface="+mj-lt"/>
              </a:rPr>
              <a:t>ường trung học.</a:t>
            </a:r>
            <a:endParaRPr lang="en-US" sz="2400" dirty="0">
              <a:latin typeface="+mj-lt"/>
            </a:endParaRPr>
          </a:p>
          <a:p>
            <a:pPr marL="127000" indent="0" algn="just">
              <a:buNone/>
            </a:pPr>
            <a:r>
              <a:rPr lang="vi-VN" sz="2400" dirty="0">
                <a:latin typeface="+mj-lt"/>
              </a:rPr>
              <a:t>Thầy giáo giơ cao một tờ giấy trắng, trên đó có một vệt đen dài và đặt câu hỏi với học sinh:</a:t>
            </a:r>
            <a:endParaRPr lang="en-US" sz="2400" dirty="0">
              <a:latin typeface="+mj-lt"/>
            </a:endParaRPr>
          </a:p>
          <a:p>
            <a:pPr marL="127000" indent="0" algn="just">
              <a:buNone/>
            </a:pPr>
            <a:r>
              <a:rPr lang="pt-BR" sz="2400" dirty="0">
                <a:latin typeface="+mj-lt"/>
              </a:rPr>
              <a:t>- </a:t>
            </a:r>
            <a:r>
              <a:rPr lang="pt-BR" sz="2400" i="1" dirty="0">
                <a:latin typeface="+mj-lt"/>
              </a:rPr>
              <a:t>Các em có thấy gì không?</a:t>
            </a:r>
            <a:r>
              <a:rPr lang="pt-BR" sz="2400" dirty="0">
                <a:latin typeface="+mj-lt"/>
              </a:rPr>
              <a:t> Cả phòng vang lên câu trả lời:</a:t>
            </a:r>
            <a:endParaRPr lang="en-US" sz="2400" dirty="0">
              <a:latin typeface="+mj-lt"/>
            </a:endParaRPr>
          </a:p>
          <a:p>
            <a:pPr marL="127000" indent="0" algn="just">
              <a:buNone/>
            </a:pPr>
            <a:r>
              <a:rPr lang="fr-FR" sz="2400" dirty="0">
                <a:latin typeface="+mj-lt"/>
              </a:rPr>
              <a:t>- </a:t>
            </a:r>
            <a:r>
              <a:rPr lang="fr-FR" sz="2400" i="1" dirty="0" err="1">
                <a:latin typeface="+mj-lt"/>
              </a:rPr>
              <a:t>Đó</a:t>
            </a:r>
            <a:r>
              <a:rPr lang="fr-FR" sz="2400" i="1" dirty="0">
                <a:latin typeface="+mj-lt"/>
              </a:rPr>
              <a:t> là </a:t>
            </a:r>
            <a:r>
              <a:rPr lang="fr-FR" sz="2400" i="1" dirty="0" err="1">
                <a:latin typeface="+mj-lt"/>
              </a:rPr>
              <a:t>một</a:t>
            </a:r>
            <a:r>
              <a:rPr lang="fr-FR" sz="2400" i="1" dirty="0">
                <a:latin typeface="+mj-lt"/>
              </a:rPr>
              <a:t> </a:t>
            </a:r>
            <a:r>
              <a:rPr lang="fr-FR" sz="2400" i="1" dirty="0" err="1">
                <a:latin typeface="+mj-lt"/>
              </a:rPr>
              <a:t>vệt</a:t>
            </a:r>
            <a:r>
              <a:rPr lang="fr-FR" sz="2400" i="1" dirty="0">
                <a:latin typeface="+mj-lt"/>
              </a:rPr>
              <a:t> </a:t>
            </a:r>
            <a:r>
              <a:rPr lang="fr-FR" sz="2400" i="1" dirty="0" err="1">
                <a:latin typeface="+mj-lt"/>
              </a:rPr>
              <a:t>đen</a:t>
            </a:r>
            <a:r>
              <a:rPr lang="fr-FR" sz="2400" i="1" dirty="0">
                <a:latin typeface="+mj-lt"/>
              </a:rPr>
              <a:t>.</a:t>
            </a:r>
            <a:endParaRPr lang="en-US" sz="24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705208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867400" cy="4876800"/>
          </a:xfrm>
        </p:spPr>
        <p:txBody>
          <a:bodyPr/>
          <a:lstStyle/>
          <a:p>
            <a:pPr marL="127000" indent="0" algn="just">
              <a:buNone/>
            </a:pPr>
            <a:r>
              <a:rPr lang="fr-FR" sz="1900" dirty="0" err="1">
                <a:latin typeface="Times New Roman" pitchFamily="18" charset="0"/>
                <a:cs typeface="Times New Roman" pitchFamily="18" charset="0"/>
              </a:rPr>
              <a:t>Thầy</a:t>
            </a:r>
            <a:r>
              <a:rPr lang="fr-FR" sz="1900" dirty="0">
                <a:latin typeface="Times New Roman" pitchFamily="18" charset="0"/>
                <a:cs typeface="Times New Roman" pitchFamily="18" charset="0"/>
              </a:rPr>
              <a:t> </a:t>
            </a:r>
            <a:r>
              <a:rPr lang="fr-FR" sz="1900" dirty="0" err="1">
                <a:latin typeface="Times New Roman" pitchFamily="18" charset="0"/>
                <a:cs typeface="Times New Roman" pitchFamily="18" charset="0"/>
              </a:rPr>
              <a:t>giáo</a:t>
            </a:r>
            <a:r>
              <a:rPr lang="fr-FR" sz="1900" dirty="0">
                <a:latin typeface="Times New Roman" pitchFamily="18" charset="0"/>
                <a:cs typeface="Times New Roman" pitchFamily="18" charset="0"/>
              </a:rPr>
              <a:t> </a:t>
            </a:r>
            <a:r>
              <a:rPr lang="fr-FR" sz="1900" dirty="0" err="1">
                <a:latin typeface="Times New Roman" pitchFamily="18" charset="0"/>
                <a:cs typeface="Times New Roman" pitchFamily="18" charset="0"/>
              </a:rPr>
              <a:t>nhận</a:t>
            </a:r>
            <a:r>
              <a:rPr lang="fr-FR" sz="1900" dirty="0">
                <a:latin typeface="Times New Roman" pitchFamily="18" charset="0"/>
                <a:cs typeface="Times New Roman" pitchFamily="18" charset="0"/>
              </a:rPr>
              <a:t> </a:t>
            </a:r>
            <a:r>
              <a:rPr lang="fr-FR" sz="1900" dirty="0" err="1">
                <a:latin typeface="Times New Roman" pitchFamily="18" charset="0"/>
                <a:cs typeface="Times New Roman" pitchFamily="18" charset="0"/>
              </a:rPr>
              <a:t>xét</a:t>
            </a:r>
            <a:r>
              <a:rPr lang="fr-FR" sz="1900" dirty="0">
                <a:latin typeface="Times New Roman" pitchFamily="18" charset="0"/>
                <a:cs typeface="Times New Roman" pitchFamily="18" charset="0"/>
              </a:rPr>
              <a:t>:</a:t>
            </a:r>
            <a:endParaRPr lang="en-US" sz="1900" dirty="0">
              <a:latin typeface="Times New Roman" pitchFamily="18" charset="0"/>
              <a:cs typeface="Times New Roman" pitchFamily="18" charset="0"/>
            </a:endParaRPr>
          </a:p>
          <a:p>
            <a:pPr marL="127000" indent="0" algn="just">
              <a:buNone/>
            </a:pPr>
            <a:r>
              <a:rPr lang="fr-FR" sz="1900" dirty="0">
                <a:latin typeface="Times New Roman" pitchFamily="18" charset="0"/>
                <a:cs typeface="Times New Roman" pitchFamily="18" charset="0"/>
              </a:rPr>
              <a:t>- </a:t>
            </a:r>
            <a:r>
              <a:rPr lang="fr-FR" sz="1900" i="1" dirty="0" err="1">
                <a:latin typeface="Times New Roman" pitchFamily="18" charset="0"/>
                <a:cs typeface="Times New Roman" pitchFamily="18" charset="0"/>
              </a:rPr>
              <a:t>Các</a:t>
            </a:r>
            <a:r>
              <a:rPr lang="fr-FR" sz="1900" i="1" dirty="0">
                <a:latin typeface="Times New Roman" pitchFamily="18" charset="0"/>
                <a:cs typeface="Times New Roman" pitchFamily="18" charset="0"/>
              </a:rPr>
              <a:t> </a:t>
            </a:r>
            <a:r>
              <a:rPr lang="fr-FR" sz="1900" i="1" dirty="0" err="1">
                <a:latin typeface="Times New Roman" pitchFamily="18" charset="0"/>
                <a:cs typeface="Times New Roman" pitchFamily="18" charset="0"/>
              </a:rPr>
              <a:t>em</a:t>
            </a:r>
            <a:r>
              <a:rPr lang="fr-FR" sz="1900" i="1" dirty="0">
                <a:latin typeface="Times New Roman" pitchFamily="18" charset="0"/>
                <a:cs typeface="Times New Roman" pitchFamily="18" charset="0"/>
              </a:rPr>
              <a:t> </a:t>
            </a:r>
            <a:r>
              <a:rPr lang="fr-FR" sz="1900" i="1" dirty="0" err="1">
                <a:latin typeface="Times New Roman" pitchFamily="18" charset="0"/>
                <a:cs typeface="Times New Roman" pitchFamily="18" charset="0"/>
              </a:rPr>
              <a:t>trả</a:t>
            </a:r>
            <a:r>
              <a:rPr lang="fr-FR" sz="1900" i="1" dirty="0">
                <a:latin typeface="Times New Roman" pitchFamily="18" charset="0"/>
                <a:cs typeface="Times New Roman" pitchFamily="18" charset="0"/>
              </a:rPr>
              <a:t> </a:t>
            </a:r>
            <a:r>
              <a:rPr lang="fr-FR" sz="1900" i="1" dirty="0" err="1">
                <a:latin typeface="Times New Roman" pitchFamily="18" charset="0"/>
                <a:cs typeface="Times New Roman" pitchFamily="18" charset="0"/>
              </a:rPr>
              <a:t>lời</a:t>
            </a:r>
            <a:r>
              <a:rPr lang="fr-FR" sz="1900" i="1" dirty="0">
                <a:latin typeface="Times New Roman" pitchFamily="18" charset="0"/>
                <a:cs typeface="Times New Roman" pitchFamily="18" charset="0"/>
              </a:rPr>
              <a:t> </a:t>
            </a:r>
            <a:r>
              <a:rPr lang="fr-FR" sz="1900" i="1" dirty="0" err="1">
                <a:latin typeface="Times New Roman" pitchFamily="18" charset="0"/>
                <a:cs typeface="Times New Roman" pitchFamily="18" charset="0"/>
              </a:rPr>
              <a:t>không</a:t>
            </a:r>
            <a:r>
              <a:rPr lang="fr-FR" sz="1900" i="1" dirty="0">
                <a:latin typeface="Times New Roman" pitchFamily="18" charset="0"/>
                <a:cs typeface="Times New Roman" pitchFamily="18" charset="0"/>
              </a:rPr>
              <a:t> </a:t>
            </a:r>
            <a:r>
              <a:rPr lang="fr-FR" sz="1900" i="1" dirty="0" err="1">
                <a:latin typeface="Times New Roman" pitchFamily="18" charset="0"/>
                <a:cs typeface="Times New Roman" pitchFamily="18" charset="0"/>
              </a:rPr>
              <a:t>sai</a:t>
            </a:r>
            <a:r>
              <a:rPr lang="fr-FR" sz="1900" i="1" dirty="0">
                <a:latin typeface="Times New Roman" pitchFamily="18" charset="0"/>
                <a:cs typeface="Times New Roman" pitchFamily="18" charset="0"/>
              </a:rPr>
              <a:t>.</a:t>
            </a:r>
            <a:r>
              <a:rPr lang="fr-FR" sz="1900" dirty="0">
                <a:latin typeface="Times New Roman" pitchFamily="18" charset="0"/>
                <a:cs typeface="Times New Roman" pitchFamily="18" charset="0"/>
              </a:rPr>
              <a:t> </a:t>
            </a:r>
            <a:r>
              <a:rPr lang="fr-FR" sz="1900" i="1" dirty="0" err="1">
                <a:latin typeface="Times New Roman" pitchFamily="18" charset="0"/>
                <a:cs typeface="Times New Roman" pitchFamily="18" charset="0"/>
              </a:rPr>
              <a:t>Nh</a:t>
            </a:r>
            <a:r>
              <a:rPr lang="vi-VN" sz="1900" i="1" dirty="0">
                <a:latin typeface="Times New Roman" pitchFamily="18" charset="0"/>
                <a:cs typeface="Times New Roman" pitchFamily="18" charset="0"/>
              </a:rPr>
              <a:t>ưng không ai nhận ra đây là một tờ giấy trắng ư? Và thấy kết luận:</a:t>
            </a:r>
            <a:endParaRPr lang="en-US" sz="1900" dirty="0">
              <a:latin typeface="Times New Roman" pitchFamily="18" charset="0"/>
              <a:cs typeface="Times New Roman" pitchFamily="18" charset="0"/>
            </a:endParaRPr>
          </a:p>
          <a:p>
            <a:pPr marL="127000" indent="0" algn="just">
              <a:buNone/>
            </a:pPr>
            <a:r>
              <a:rPr lang="vi-VN" sz="1900" dirty="0">
                <a:latin typeface="Times New Roman" pitchFamily="18" charset="0"/>
                <a:cs typeface="Times New Roman" pitchFamily="18" charset="0"/>
              </a:rPr>
              <a:t>- Ở  người thường chủ tâm đến những lỗi lầm nhỏ nhất của người khác mà quên đi những phẩm chất tốt đẹp của họ. Khi phải đánh giá về một sự việc hay một con người, thầy mong các em đừng chú trọng vào vệt đen mà hãy nhìn ra tờ giấy trăng với nhiều mảng sạch mà ta có thể viết lên đỏ những điều có ích cho đời,</a:t>
            </a:r>
            <a:endParaRPr lang="en-US" sz="1900" dirty="0">
              <a:latin typeface="Times New Roman" pitchFamily="18" charset="0"/>
              <a:cs typeface="Times New Roman" pitchFamily="18" charset="0"/>
            </a:endParaRPr>
          </a:p>
          <a:p>
            <a:pPr marL="127000" indent="0" algn="just">
              <a:buNone/>
            </a:pPr>
            <a:r>
              <a:rPr lang="vi-VN" sz="1900" b="1" i="1" dirty="0">
                <a:latin typeface="Times New Roman" pitchFamily="18" charset="0"/>
                <a:cs typeface="Times New Roman" pitchFamily="18" charset="0"/>
              </a:rPr>
              <a:t>                (Trích Quà tặng cuộc sống - Dẫn theo </a:t>
            </a:r>
            <a:r>
              <a:rPr lang="vi-VN" sz="1900" b="1" i="1" u="sng" dirty="0">
                <a:latin typeface="Times New Roman" pitchFamily="18" charset="0"/>
                <a:cs typeface="Times New Roman" pitchFamily="18" charset="0"/>
                <a:hlinkClick r:id="rId2"/>
              </a:rPr>
              <a:t>http://gacsach.com</a:t>
            </a:r>
            <a:r>
              <a:rPr lang="vi-VN" sz="1900" dirty="0">
                <a:latin typeface="Times New Roman" pitchFamily="18" charset="0"/>
                <a:cs typeface="Times New Roman" pitchFamily="18" charset="0"/>
              </a:rPr>
              <a:t>)</a:t>
            </a:r>
            <a:endParaRPr lang="en-US" sz="1900" dirty="0">
              <a:latin typeface="Times New Roman" pitchFamily="18" charset="0"/>
              <a:cs typeface="Times New Roman" pitchFamily="18" charset="0"/>
            </a:endParaRPr>
          </a:p>
          <a:p>
            <a:pPr marL="127000" indent="0" algn="just">
              <a:buNone/>
            </a:pPr>
            <a:r>
              <a:rPr lang="vi-VN" sz="1900" dirty="0">
                <a:latin typeface="Times New Roman" pitchFamily="18" charset="0"/>
                <a:cs typeface="Times New Roman" pitchFamily="18" charset="0"/>
              </a:rPr>
              <a:t> </a:t>
            </a:r>
            <a:r>
              <a:rPr lang="vi-VN" sz="1900" b="1" dirty="0">
                <a:latin typeface="Times New Roman" pitchFamily="18" charset="0"/>
                <a:cs typeface="Times New Roman" pitchFamily="18" charset="0"/>
              </a:rPr>
              <a:t>Câu 1: </a:t>
            </a:r>
            <a:r>
              <a:rPr lang="vi-VN" sz="1900" dirty="0">
                <a:latin typeface="Times New Roman" pitchFamily="18" charset="0"/>
                <a:cs typeface="Times New Roman" pitchFamily="18" charset="0"/>
              </a:rPr>
              <a:t>Xác định phương thức biểu đạt chính.</a:t>
            </a:r>
            <a:endParaRPr lang="en-US" sz="1900" dirty="0">
              <a:latin typeface="Times New Roman" pitchFamily="18" charset="0"/>
              <a:cs typeface="Times New Roman" pitchFamily="18" charset="0"/>
            </a:endParaRPr>
          </a:p>
          <a:p>
            <a:pPr marL="127000" indent="0" algn="just">
              <a:buNone/>
            </a:pPr>
            <a:r>
              <a:rPr lang="vi-VN" sz="1900" b="1" dirty="0">
                <a:latin typeface="Times New Roman" pitchFamily="18" charset="0"/>
                <a:cs typeface="Times New Roman" pitchFamily="18" charset="0"/>
              </a:rPr>
              <a:t>Câu 2</a:t>
            </a:r>
            <a:r>
              <a:rPr lang="vi-VN" sz="1900" dirty="0">
                <a:latin typeface="Times New Roman" pitchFamily="18" charset="0"/>
                <a:cs typeface="Times New Roman" pitchFamily="18" charset="0"/>
              </a:rPr>
              <a:t> Chỉ ra và gọi tên phép liên kết hình thức ở câu sau : </a:t>
            </a:r>
            <a:r>
              <a:rPr lang="vi-VN" sz="1900" i="1" dirty="0">
                <a:latin typeface="Times New Roman" pitchFamily="18" charset="0"/>
                <a:cs typeface="Times New Roman" pitchFamily="18" charset="0"/>
              </a:rPr>
              <a:t>Các em trả lời không sai.</a:t>
            </a:r>
            <a:r>
              <a:rPr lang="vi-VN" sz="1900" dirty="0">
                <a:latin typeface="Times New Roman" pitchFamily="18" charset="0"/>
                <a:cs typeface="Times New Roman" pitchFamily="18" charset="0"/>
              </a:rPr>
              <a:t> </a:t>
            </a:r>
            <a:r>
              <a:rPr lang="vi-VN" sz="1900" i="1" dirty="0">
                <a:latin typeface="Times New Roman" pitchFamily="18" charset="0"/>
                <a:cs typeface="Times New Roman" pitchFamily="18" charset="0"/>
              </a:rPr>
              <a:t>Nhưng không ai nhận ra đây là một tờ giấy trắng ư? Và thấy kết luận:</a:t>
            </a:r>
            <a:endParaRPr lang="en-US" sz="19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5789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9050"/>
            <a:ext cx="5791200" cy="4953000"/>
          </a:xfrm>
        </p:spPr>
        <p:txBody>
          <a:bodyPr/>
          <a:lstStyle/>
          <a:p>
            <a:pPr marL="127000" indent="0" algn="just">
              <a:buNone/>
            </a:pPr>
            <a:r>
              <a:rPr lang="vi-VN" sz="2100" b="1" dirty="0">
                <a:latin typeface="+mj-lt"/>
                <a:cs typeface="Times New Roman" pitchFamily="18" charset="0"/>
              </a:rPr>
              <a:t>Câu 3 </a:t>
            </a:r>
            <a:r>
              <a:rPr lang="vi-VN" sz="2100" dirty="0">
                <a:latin typeface="+mj-lt"/>
                <a:cs typeface="Times New Roman" pitchFamily="18" charset="0"/>
              </a:rPr>
              <a:t>Em hiểu thế nào về câu nói: "</a:t>
            </a:r>
            <a:r>
              <a:rPr lang="vi-VN" sz="2100" i="1" dirty="0">
                <a:latin typeface="+mj-lt"/>
                <a:cs typeface="Times New Roman" pitchFamily="18" charset="0"/>
              </a:rPr>
              <a:t>Có người thường chú tâm đến những lỗi lầm nhỏ nhặt của người khác mà quên đi những phẩm chất tốt đẹp của họ"?</a:t>
            </a:r>
            <a:endParaRPr lang="en-US" sz="2100" dirty="0">
              <a:latin typeface="+mj-lt"/>
              <a:cs typeface="Times New Roman" pitchFamily="18" charset="0"/>
            </a:endParaRPr>
          </a:p>
          <a:p>
            <a:pPr marL="127000" indent="0" algn="just">
              <a:buNone/>
            </a:pPr>
            <a:r>
              <a:rPr lang="vi-VN" sz="2100" b="1" dirty="0">
                <a:latin typeface="+mj-lt"/>
                <a:cs typeface="Times New Roman" pitchFamily="18" charset="0"/>
              </a:rPr>
              <a:t>Câu 4: </a:t>
            </a:r>
            <a:endParaRPr lang="en-US" sz="2100" dirty="0">
              <a:latin typeface="+mj-lt"/>
              <a:cs typeface="Times New Roman" pitchFamily="18" charset="0"/>
            </a:endParaRPr>
          </a:p>
          <a:p>
            <a:pPr marL="127000" indent="0" algn="just">
              <a:buNone/>
            </a:pPr>
            <a:r>
              <a:rPr lang="vi-VN" sz="2100" dirty="0">
                <a:latin typeface="+mj-lt"/>
                <a:cs typeface="Times New Roman" pitchFamily="18" charset="0"/>
              </a:rPr>
              <a:t>Từ ngữ liệu trên, em rút ra bài học gì?</a:t>
            </a:r>
            <a:endParaRPr lang="en-US" sz="2100" dirty="0">
              <a:latin typeface="+mj-lt"/>
              <a:cs typeface="Times New Roman" pitchFamily="18" charset="0"/>
            </a:endParaRPr>
          </a:p>
          <a:p>
            <a:pPr marL="127000" indent="0" algn="just">
              <a:buNone/>
            </a:pPr>
            <a:r>
              <a:rPr lang="vi-VN" sz="2100" b="1" dirty="0">
                <a:latin typeface="+mj-lt"/>
              </a:rPr>
              <a:t>II.PHẦN LÀM VĂN: </a:t>
            </a:r>
            <a:endParaRPr lang="en-US" sz="2100" dirty="0">
              <a:latin typeface="+mj-lt"/>
            </a:endParaRPr>
          </a:p>
          <a:p>
            <a:pPr marL="127000" indent="0" algn="just">
              <a:buNone/>
            </a:pPr>
            <a:r>
              <a:rPr lang="vi-VN" sz="2100" b="1" dirty="0">
                <a:latin typeface="+mj-lt"/>
              </a:rPr>
              <a:t>Câu 1.( 2 điểm)</a:t>
            </a:r>
            <a:r>
              <a:rPr lang="vi-VN" sz="2100" dirty="0">
                <a:latin typeface="+mj-lt"/>
              </a:rPr>
              <a:t>  Từ ngữ liệu ở phần đọc hiểu, em hãy viết một đoạn văn (khoảng 200 chữ) trình bày suy nghĩ về lời khuyên của thầy giáo </a:t>
            </a:r>
            <a:r>
              <a:rPr lang="vi-VN" sz="2100" b="1" i="1" dirty="0">
                <a:latin typeface="+mj-lt"/>
              </a:rPr>
              <a:t>"Khi phải đánh giá về một sự việc hay một con người, thầy mong các em đừng chú trọng vào vệt đen mà hãy nhìn ra tờ giấy trăng với nhiều mảng sạch mà ta có thể viết lên đỏ những điều có ích cho đời,"</a:t>
            </a:r>
            <a:endParaRPr lang="en-US" sz="2100" dirty="0">
              <a:latin typeface="+mj-lt"/>
            </a:endParaRPr>
          </a:p>
          <a:p>
            <a:pPr marL="127000" indent="0" algn="just">
              <a:buNone/>
            </a:pPr>
            <a:endParaRPr lang="en-US" dirty="0">
              <a:latin typeface="Times New Roman" pitchFamily="18" charset="0"/>
              <a:cs typeface="Times New Roman" pitchFamily="18" charset="0"/>
            </a:endParaRPr>
          </a:p>
          <a:p>
            <a:pPr marL="127000" indent="0" algn="just">
              <a:buNone/>
            </a:pPr>
            <a:endParaRPr lang="en-US" dirty="0">
              <a:latin typeface="Times New Roman" pitchFamily="18" charset="0"/>
              <a:cs typeface="Times New Roman" pitchFamily="18" charset="0"/>
            </a:endParaRPr>
          </a:p>
          <a:p>
            <a:pPr marL="127000" indent="0" algn="just">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36569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3350"/>
            <a:ext cx="5867400" cy="4876800"/>
          </a:xfrm>
        </p:spPr>
        <p:txBody>
          <a:bodyPr/>
          <a:lstStyle/>
          <a:p>
            <a:pPr marL="127000" indent="0" algn="just">
              <a:buNone/>
            </a:pPr>
            <a:r>
              <a:rPr lang="vi-VN" dirty="0">
                <a:latin typeface="+mj-lt"/>
              </a:rPr>
              <a:t>Câu 2.( 5 điểm)  </a:t>
            </a:r>
            <a:r>
              <a:rPr lang="en-US" i="1" dirty="0" err="1">
                <a:latin typeface="+mj-lt"/>
              </a:rPr>
              <a:t>Vẻ</a:t>
            </a:r>
            <a:r>
              <a:rPr lang="en-US" i="1" dirty="0">
                <a:latin typeface="+mj-lt"/>
              </a:rPr>
              <a:t> </a:t>
            </a:r>
            <a:r>
              <a:rPr lang="en-US" i="1" dirty="0" err="1">
                <a:latin typeface="+mj-lt"/>
              </a:rPr>
              <a:t>đẹp</a:t>
            </a:r>
            <a:r>
              <a:rPr lang="en-US" i="1" dirty="0">
                <a:latin typeface="+mj-lt"/>
              </a:rPr>
              <a:t> </a:t>
            </a:r>
            <a:r>
              <a:rPr lang="en-US" i="1" dirty="0" err="1">
                <a:latin typeface="+mj-lt"/>
              </a:rPr>
              <a:t>của</a:t>
            </a:r>
            <a:r>
              <a:rPr lang="en-US" i="1" dirty="0">
                <a:latin typeface="+mj-lt"/>
              </a:rPr>
              <a:t> </a:t>
            </a:r>
            <a:r>
              <a:rPr lang="en-US" i="1" dirty="0" err="1">
                <a:latin typeface="+mj-lt"/>
              </a:rPr>
              <a:t>bức</a:t>
            </a:r>
            <a:r>
              <a:rPr lang="en-US" i="1" dirty="0">
                <a:latin typeface="+mj-lt"/>
              </a:rPr>
              <a:t> </a:t>
            </a:r>
            <a:r>
              <a:rPr lang="en-US" i="1" dirty="0" err="1">
                <a:latin typeface="+mj-lt"/>
              </a:rPr>
              <a:t>tranh</a:t>
            </a:r>
            <a:r>
              <a:rPr lang="en-US" i="1" dirty="0">
                <a:latin typeface="+mj-lt"/>
              </a:rPr>
              <a:t> </a:t>
            </a:r>
            <a:r>
              <a:rPr lang="en-US" i="1" dirty="0" err="1">
                <a:latin typeface="+mj-lt"/>
              </a:rPr>
              <a:t>mùa</a:t>
            </a:r>
            <a:r>
              <a:rPr lang="en-US" i="1" dirty="0">
                <a:latin typeface="+mj-lt"/>
              </a:rPr>
              <a:t> </a:t>
            </a:r>
            <a:r>
              <a:rPr lang="en-US" i="1" dirty="0" err="1">
                <a:latin typeface="+mj-lt"/>
              </a:rPr>
              <a:t>thu</a:t>
            </a:r>
            <a:r>
              <a:rPr lang="en-US" i="1" dirty="0">
                <a:latin typeface="+mj-lt"/>
              </a:rPr>
              <a:t> </a:t>
            </a:r>
            <a:r>
              <a:rPr lang="en-US" i="1" dirty="0" err="1">
                <a:latin typeface="+mj-lt"/>
              </a:rPr>
              <a:t>lúc</a:t>
            </a:r>
            <a:r>
              <a:rPr lang="en-US" i="1" dirty="0">
                <a:latin typeface="+mj-lt"/>
              </a:rPr>
              <a:t> </a:t>
            </a:r>
            <a:r>
              <a:rPr lang="en-US" i="1" dirty="0" err="1">
                <a:latin typeface="+mj-lt"/>
              </a:rPr>
              <a:t>giao</a:t>
            </a:r>
            <a:r>
              <a:rPr lang="en-US" i="1" dirty="0">
                <a:latin typeface="+mj-lt"/>
              </a:rPr>
              <a:t> </a:t>
            </a:r>
            <a:r>
              <a:rPr lang="en-US" i="1" dirty="0" err="1">
                <a:latin typeface="+mj-lt"/>
              </a:rPr>
              <a:t>mùa</a:t>
            </a:r>
            <a:r>
              <a:rPr lang="en-US" i="1" dirty="0">
                <a:latin typeface="+mj-lt"/>
              </a:rPr>
              <a:t> </a:t>
            </a:r>
            <a:r>
              <a:rPr lang="en-US" i="1" dirty="0" err="1">
                <a:latin typeface="+mj-lt"/>
              </a:rPr>
              <a:t>trong</a:t>
            </a:r>
            <a:r>
              <a:rPr lang="en-US" i="1" dirty="0">
                <a:latin typeface="+mj-lt"/>
              </a:rPr>
              <a:t> </a:t>
            </a:r>
            <a:r>
              <a:rPr lang="en-US" i="1" dirty="0" err="1">
                <a:latin typeface="+mj-lt"/>
              </a:rPr>
              <a:t>bài</a:t>
            </a:r>
            <a:r>
              <a:rPr lang="en-US" i="1" dirty="0">
                <a:latin typeface="+mj-lt"/>
              </a:rPr>
              <a:t> Sang </a:t>
            </a:r>
            <a:r>
              <a:rPr lang="en-US" i="1" dirty="0" err="1">
                <a:latin typeface="+mj-lt"/>
              </a:rPr>
              <a:t>thu</a:t>
            </a:r>
            <a:r>
              <a:rPr lang="en-US" i="1" dirty="0">
                <a:latin typeface="+mj-lt"/>
              </a:rPr>
              <a:t> </a:t>
            </a:r>
            <a:r>
              <a:rPr lang="en-US" i="1" dirty="0" err="1">
                <a:latin typeface="+mj-lt"/>
              </a:rPr>
              <a:t>của</a:t>
            </a:r>
            <a:r>
              <a:rPr lang="en-US" i="1" dirty="0">
                <a:latin typeface="+mj-lt"/>
              </a:rPr>
              <a:t> </a:t>
            </a:r>
            <a:r>
              <a:rPr lang="en-US" i="1" dirty="0" err="1">
                <a:latin typeface="+mj-lt"/>
              </a:rPr>
              <a:t>Hữu</a:t>
            </a:r>
            <a:r>
              <a:rPr lang="en-US" i="1" dirty="0">
                <a:latin typeface="+mj-lt"/>
              </a:rPr>
              <a:t> </a:t>
            </a:r>
            <a:r>
              <a:rPr lang="en-US" i="1" dirty="0" err="1">
                <a:latin typeface="+mj-lt"/>
              </a:rPr>
              <a:t>Thỉnh</a:t>
            </a:r>
            <a:r>
              <a:rPr lang="en-US" i="1" dirty="0">
                <a:latin typeface="+mj-lt"/>
              </a:rPr>
              <a:t> </a:t>
            </a:r>
            <a:endParaRPr lang="en-US" dirty="0">
              <a:latin typeface="+mj-lt"/>
            </a:endParaRPr>
          </a:p>
          <a:p>
            <a:pPr marL="127000" indent="0" algn="ctr">
              <a:buNone/>
            </a:pPr>
            <a:r>
              <a:rPr lang="en-US" dirty="0">
                <a:latin typeface="+mj-lt"/>
              </a:rPr>
              <a:t> ” </a:t>
            </a:r>
            <a:r>
              <a:rPr lang="en-US" dirty="0" err="1">
                <a:latin typeface="+mj-lt"/>
              </a:rPr>
              <a:t>Bỗng</a:t>
            </a:r>
            <a:r>
              <a:rPr lang="en-US" dirty="0">
                <a:latin typeface="+mj-lt"/>
              </a:rPr>
              <a:t> </a:t>
            </a:r>
            <a:r>
              <a:rPr lang="en-US" dirty="0" err="1">
                <a:latin typeface="+mj-lt"/>
              </a:rPr>
              <a:t>nhận</a:t>
            </a:r>
            <a:r>
              <a:rPr lang="en-US" dirty="0">
                <a:latin typeface="+mj-lt"/>
              </a:rPr>
              <a:t> </a:t>
            </a:r>
            <a:r>
              <a:rPr lang="en-US" dirty="0" err="1">
                <a:latin typeface="+mj-lt"/>
              </a:rPr>
              <a:t>ra</a:t>
            </a:r>
            <a:r>
              <a:rPr lang="en-US" dirty="0">
                <a:latin typeface="+mj-lt"/>
              </a:rPr>
              <a:t> </a:t>
            </a:r>
            <a:r>
              <a:rPr lang="en-US" dirty="0" err="1">
                <a:latin typeface="+mj-lt"/>
              </a:rPr>
              <a:t>hương</a:t>
            </a:r>
            <a:r>
              <a:rPr lang="en-US" dirty="0">
                <a:latin typeface="+mj-lt"/>
              </a:rPr>
              <a:t> </a:t>
            </a:r>
            <a:r>
              <a:rPr lang="en-US" dirty="0" err="1">
                <a:latin typeface="+mj-lt"/>
              </a:rPr>
              <a:t>ổi</a:t>
            </a:r>
            <a:endParaRPr lang="en-US" dirty="0">
              <a:latin typeface="+mj-lt"/>
            </a:endParaRPr>
          </a:p>
          <a:p>
            <a:pPr marL="127000" indent="0" algn="ctr">
              <a:buNone/>
            </a:pPr>
            <a:r>
              <a:rPr lang="en-US" dirty="0" err="1">
                <a:latin typeface="+mj-lt"/>
              </a:rPr>
              <a:t>Phá</a:t>
            </a:r>
            <a:r>
              <a:rPr lang="en-US" dirty="0">
                <a:latin typeface="+mj-lt"/>
              </a:rPr>
              <a:t> </a:t>
            </a:r>
            <a:r>
              <a:rPr lang="en-US" dirty="0" err="1">
                <a:latin typeface="+mj-lt"/>
              </a:rPr>
              <a:t>vào</a:t>
            </a:r>
            <a:r>
              <a:rPr lang="en-US" dirty="0">
                <a:latin typeface="+mj-lt"/>
              </a:rPr>
              <a:t> </a:t>
            </a:r>
            <a:r>
              <a:rPr lang="en-US" dirty="0" err="1">
                <a:latin typeface="+mj-lt"/>
              </a:rPr>
              <a:t>trong</a:t>
            </a:r>
            <a:r>
              <a:rPr lang="en-US" dirty="0">
                <a:latin typeface="+mj-lt"/>
              </a:rPr>
              <a:t> </a:t>
            </a:r>
            <a:r>
              <a:rPr lang="en-US" dirty="0" err="1">
                <a:latin typeface="+mj-lt"/>
              </a:rPr>
              <a:t>gió</a:t>
            </a:r>
            <a:r>
              <a:rPr lang="en-US" dirty="0">
                <a:latin typeface="+mj-lt"/>
              </a:rPr>
              <a:t> se</a:t>
            </a:r>
          </a:p>
          <a:p>
            <a:pPr marL="127000" indent="0" algn="ctr">
              <a:buNone/>
            </a:pPr>
            <a:r>
              <a:rPr lang="en-US" dirty="0">
                <a:latin typeface="+mj-lt"/>
              </a:rPr>
              <a:t> </a:t>
            </a:r>
            <a:r>
              <a:rPr lang="en-US" dirty="0" err="1">
                <a:latin typeface="+mj-lt"/>
              </a:rPr>
              <a:t>Sương</a:t>
            </a:r>
            <a:r>
              <a:rPr lang="en-US" dirty="0">
                <a:latin typeface="+mj-lt"/>
              </a:rPr>
              <a:t> </a:t>
            </a:r>
            <a:r>
              <a:rPr lang="en-US" dirty="0" err="1">
                <a:latin typeface="+mj-lt"/>
              </a:rPr>
              <a:t>chùng</a:t>
            </a:r>
            <a:r>
              <a:rPr lang="en-US" dirty="0">
                <a:latin typeface="+mj-lt"/>
              </a:rPr>
              <a:t> </a:t>
            </a:r>
            <a:r>
              <a:rPr lang="en-US" dirty="0" err="1">
                <a:latin typeface="+mj-lt"/>
              </a:rPr>
              <a:t>chình</a:t>
            </a:r>
            <a:r>
              <a:rPr lang="en-US" dirty="0">
                <a:latin typeface="+mj-lt"/>
              </a:rPr>
              <a:t> qua </a:t>
            </a:r>
            <a:r>
              <a:rPr lang="en-US" dirty="0" err="1">
                <a:latin typeface="+mj-lt"/>
              </a:rPr>
              <a:t>ngõ</a:t>
            </a:r>
            <a:endParaRPr lang="en-US" dirty="0">
              <a:latin typeface="+mj-lt"/>
            </a:endParaRPr>
          </a:p>
          <a:p>
            <a:pPr marL="127000" indent="0" algn="ctr">
              <a:buNone/>
            </a:pPr>
            <a:r>
              <a:rPr lang="en-US" dirty="0" err="1">
                <a:latin typeface="+mj-lt"/>
              </a:rPr>
              <a:t>Hình</a:t>
            </a:r>
            <a:r>
              <a:rPr lang="en-US" dirty="0">
                <a:latin typeface="+mj-lt"/>
              </a:rPr>
              <a:t> </a:t>
            </a:r>
            <a:r>
              <a:rPr lang="en-US" dirty="0" err="1">
                <a:latin typeface="+mj-lt"/>
              </a:rPr>
              <a:t>như</a:t>
            </a:r>
            <a:r>
              <a:rPr lang="en-US" dirty="0">
                <a:latin typeface="+mj-lt"/>
              </a:rPr>
              <a:t> </a:t>
            </a:r>
            <a:r>
              <a:rPr lang="en-US" dirty="0" err="1">
                <a:latin typeface="+mj-lt"/>
              </a:rPr>
              <a:t>thu</a:t>
            </a:r>
            <a:r>
              <a:rPr lang="en-US" dirty="0">
                <a:latin typeface="+mj-lt"/>
              </a:rPr>
              <a:t> </a:t>
            </a:r>
            <a:r>
              <a:rPr lang="en-US" dirty="0" err="1">
                <a:latin typeface="+mj-lt"/>
              </a:rPr>
              <a:t>đã</a:t>
            </a:r>
            <a:r>
              <a:rPr lang="en-US" dirty="0">
                <a:latin typeface="+mj-lt"/>
              </a:rPr>
              <a:t> </a:t>
            </a:r>
            <a:r>
              <a:rPr lang="en-US" dirty="0" err="1">
                <a:latin typeface="+mj-lt"/>
              </a:rPr>
              <a:t>về</a:t>
            </a:r>
            <a:endParaRPr lang="en-US" dirty="0">
              <a:latin typeface="+mj-lt"/>
            </a:endParaRPr>
          </a:p>
          <a:p>
            <a:pPr marL="127000" indent="0" algn="ctr">
              <a:buNone/>
            </a:pPr>
            <a:r>
              <a:rPr lang="en-US" dirty="0">
                <a:latin typeface="+mj-lt"/>
              </a:rPr>
              <a:t>   </a:t>
            </a:r>
            <a:r>
              <a:rPr lang="en-US" dirty="0" err="1">
                <a:latin typeface="+mj-lt"/>
              </a:rPr>
              <a:t>Sông</a:t>
            </a:r>
            <a:r>
              <a:rPr lang="en-US" dirty="0">
                <a:latin typeface="+mj-lt"/>
              </a:rPr>
              <a:t> </a:t>
            </a:r>
            <a:r>
              <a:rPr lang="en-US" dirty="0" err="1">
                <a:latin typeface="+mj-lt"/>
              </a:rPr>
              <a:t>được</a:t>
            </a:r>
            <a:r>
              <a:rPr lang="en-US" dirty="0">
                <a:latin typeface="+mj-lt"/>
              </a:rPr>
              <a:t> </a:t>
            </a:r>
            <a:r>
              <a:rPr lang="en-US" dirty="0" err="1">
                <a:latin typeface="+mj-lt"/>
              </a:rPr>
              <a:t>lúc</a:t>
            </a:r>
            <a:r>
              <a:rPr lang="en-US" dirty="0">
                <a:latin typeface="+mj-lt"/>
              </a:rPr>
              <a:t> </a:t>
            </a:r>
            <a:r>
              <a:rPr lang="en-US" dirty="0" err="1">
                <a:latin typeface="+mj-lt"/>
              </a:rPr>
              <a:t>dềnh</a:t>
            </a:r>
            <a:r>
              <a:rPr lang="en-US" dirty="0">
                <a:latin typeface="+mj-lt"/>
              </a:rPr>
              <a:t> </a:t>
            </a:r>
            <a:r>
              <a:rPr lang="en-US" dirty="0" err="1">
                <a:latin typeface="+mj-lt"/>
              </a:rPr>
              <a:t>dàng</a:t>
            </a:r>
            <a:endParaRPr lang="en-US" dirty="0">
              <a:latin typeface="+mj-lt"/>
            </a:endParaRPr>
          </a:p>
          <a:p>
            <a:pPr marL="127000" indent="0" algn="ctr">
              <a:buNone/>
            </a:pPr>
            <a:r>
              <a:rPr lang="en-US" dirty="0" err="1">
                <a:latin typeface="+mj-lt"/>
              </a:rPr>
              <a:t>Chim</a:t>
            </a:r>
            <a:r>
              <a:rPr lang="en-US" dirty="0">
                <a:latin typeface="+mj-lt"/>
              </a:rPr>
              <a:t> </a:t>
            </a:r>
            <a:r>
              <a:rPr lang="en-US" dirty="0" err="1">
                <a:latin typeface="+mj-lt"/>
              </a:rPr>
              <a:t>bắt</a:t>
            </a:r>
            <a:r>
              <a:rPr lang="en-US" dirty="0">
                <a:latin typeface="+mj-lt"/>
              </a:rPr>
              <a:t> </a:t>
            </a:r>
            <a:r>
              <a:rPr lang="en-US" dirty="0" err="1">
                <a:latin typeface="+mj-lt"/>
              </a:rPr>
              <a:t>đầu</a:t>
            </a:r>
            <a:r>
              <a:rPr lang="en-US" dirty="0">
                <a:latin typeface="+mj-lt"/>
              </a:rPr>
              <a:t> </a:t>
            </a:r>
            <a:r>
              <a:rPr lang="en-US" dirty="0" err="1">
                <a:latin typeface="+mj-lt"/>
              </a:rPr>
              <a:t>vội</a:t>
            </a:r>
            <a:r>
              <a:rPr lang="en-US" dirty="0">
                <a:latin typeface="+mj-lt"/>
              </a:rPr>
              <a:t> </a:t>
            </a:r>
            <a:r>
              <a:rPr lang="en-US" dirty="0" err="1">
                <a:latin typeface="+mj-lt"/>
              </a:rPr>
              <a:t>vã</a:t>
            </a:r>
            <a:endParaRPr lang="en-US" dirty="0">
              <a:latin typeface="+mj-lt"/>
            </a:endParaRPr>
          </a:p>
          <a:p>
            <a:pPr marL="127000" indent="0" algn="ctr">
              <a:buNone/>
            </a:pPr>
            <a:r>
              <a:rPr lang="en-US" dirty="0" err="1">
                <a:latin typeface="+mj-lt"/>
              </a:rPr>
              <a:t>Có</a:t>
            </a:r>
            <a:r>
              <a:rPr lang="en-US" dirty="0">
                <a:latin typeface="+mj-lt"/>
              </a:rPr>
              <a:t> </a:t>
            </a:r>
            <a:r>
              <a:rPr lang="en-US" dirty="0" err="1">
                <a:latin typeface="+mj-lt"/>
              </a:rPr>
              <a:t>đám</a:t>
            </a:r>
            <a:r>
              <a:rPr lang="en-US" dirty="0">
                <a:latin typeface="+mj-lt"/>
              </a:rPr>
              <a:t> </a:t>
            </a:r>
            <a:r>
              <a:rPr lang="en-US" dirty="0" err="1">
                <a:latin typeface="+mj-lt"/>
              </a:rPr>
              <a:t>mây</a:t>
            </a:r>
            <a:r>
              <a:rPr lang="en-US" dirty="0">
                <a:latin typeface="+mj-lt"/>
              </a:rPr>
              <a:t> </a:t>
            </a:r>
            <a:r>
              <a:rPr lang="en-US" dirty="0" err="1">
                <a:latin typeface="+mj-lt"/>
              </a:rPr>
              <a:t>mùa</a:t>
            </a:r>
            <a:r>
              <a:rPr lang="en-US" dirty="0">
                <a:latin typeface="+mj-lt"/>
              </a:rPr>
              <a:t> </a:t>
            </a:r>
            <a:r>
              <a:rPr lang="en-US" dirty="0" err="1">
                <a:latin typeface="+mj-lt"/>
              </a:rPr>
              <a:t>hạ</a:t>
            </a:r>
            <a:endParaRPr lang="en-US" dirty="0">
              <a:latin typeface="+mj-lt"/>
            </a:endParaRPr>
          </a:p>
          <a:p>
            <a:pPr marL="127000" indent="0" algn="ctr">
              <a:buNone/>
            </a:pPr>
            <a:r>
              <a:rPr lang="en-US" dirty="0">
                <a:latin typeface="+mj-lt"/>
              </a:rPr>
              <a:t>  </a:t>
            </a:r>
            <a:r>
              <a:rPr lang="en-US" dirty="0" err="1">
                <a:latin typeface="+mj-lt"/>
              </a:rPr>
              <a:t>Vắt</a:t>
            </a:r>
            <a:r>
              <a:rPr lang="en-US" dirty="0">
                <a:latin typeface="+mj-lt"/>
              </a:rPr>
              <a:t> </a:t>
            </a:r>
            <a:r>
              <a:rPr lang="en-US" dirty="0" err="1">
                <a:latin typeface="+mj-lt"/>
              </a:rPr>
              <a:t>nửa</a:t>
            </a:r>
            <a:r>
              <a:rPr lang="en-US" dirty="0">
                <a:latin typeface="+mj-lt"/>
              </a:rPr>
              <a:t> </a:t>
            </a:r>
            <a:r>
              <a:rPr lang="en-US" dirty="0" err="1">
                <a:latin typeface="+mj-lt"/>
              </a:rPr>
              <a:t>mình</a:t>
            </a:r>
            <a:r>
              <a:rPr lang="en-US" dirty="0">
                <a:latin typeface="+mj-lt"/>
              </a:rPr>
              <a:t> sang </a:t>
            </a:r>
            <a:r>
              <a:rPr lang="en-US" dirty="0" err="1">
                <a:latin typeface="+mj-lt"/>
              </a:rPr>
              <a:t>thu</a:t>
            </a:r>
            <a:endParaRPr lang="en-US" dirty="0">
              <a:latin typeface="+mj-lt"/>
            </a:endParaRPr>
          </a:p>
          <a:p>
            <a:pPr marL="127000" indent="0" algn="ctr">
              <a:buNone/>
            </a:pPr>
            <a:r>
              <a:rPr lang="en-US" dirty="0">
                <a:latin typeface="+mj-lt"/>
              </a:rPr>
              <a:t>     </a:t>
            </a:r>
            <a:r>
              <a:rPr lang="en-US" dirty="0" err="1">
                <a:latin typeface="+mj-lt"/>
              </a:rPr>
              <a:t>Vẫn</a:t>
            </a:r>
            <a:r>
              <a:rPr lang="en-US" dirty="0">
                <a:latin typeface="+mj-lt"/>
              </a:rPr>
              <a:t> </a:t>
            </a:r>
            <a:r>
              <a:rPr lang="en-US" dirty="0" err="1">
                <a:latin typeface="+mj-lt"/>
              </a:rPr>
              <a:t>còn</a:t>
            </a:r>
            <a:r>
              <a:rPr lang="en-US" dirty="0">
                <a:latin typeface="+mj-lt"/>
              </a:rPr>
              <a:t> </a:t>
            </a:r>
            <a:r>
              <a:rPr lang="en-US" dirty="0" err="1">
                <a:latin typeface="+mj-lt"/>
              </a:rPr>
              <a:t>bao</a:t>
            </a:r>
            <a:r>
              <a:rPr lang="en-US" dirty="0">
                <a:latin typeface="+mj-lt"/>
              </a:rPr>
              <a:t> </a:t>
            </a:r>
            <a:r>
              <a:rPr lang="en-US" dirty="0" err="1">
                <a:latin typeface="+mj-lt"/>
              </a:rPr>
              <a:t>nhiêu</a:t>
            </a:r>
            <a:r>
              <a:rPr lang="en-US" dirty="0">
                <a:latin typeface="+mj-lt"/>
              </a:rPr>
              <a:t> </a:t>
            </a:r>
            <a:r>
              <a:rPr lang="en-US" dirty="0" err="1">
                <a:latin typeface="+mj-lt"/>
              </a:rPr>
              <a:t>nắng</a:t>
            </a:r>
            <a:endParaRPr lang="en-US" dirty="0">
              <a:latin typeface="+mj-lt"/>
            </a:endParaRPr>
          </a:p>
          <a:p>
            <a:pPr marL="127000" indent="0" algn="ctr">
              <a:buNone/>
            </a:pPr>
            <a:r>
              <a:rPr lang="en-US" dirty="0" err="1">
                <a:latin typeface="+mj-lt"/>
              </a:rPr>
              <a:t>Đã</a:t>
            </a:r>
            <a:r>
              <a:rPr lang="en-US" dirty="0">
                <a:latin typeface="+mj-lt"/>
              </a:rPr>
              <a:t> </a:t>
            </a:r>
            <a:r>
              <a:rPr lang="en-US" dirty="0" err="1">
                <a:latin typeface="+mj-lt"/>
              </a:rPr>
              <a:t>vơi</a:t>
            </a:r>
            <a:r>
              <a:rPr lang="en-US" dirty="0">
                <a:latin typeface="+mj-lt"/>
              </a:rPr>
              <a:t> </a:t>
            </a:r>
            <a:r>
              <a:rPr lang="en-US" dirty="0" err="1">
                <a:latin typeface="+mj-lt"/>
              </a:rPr>
              <a:t>dần</a:t>
            </a:r>
            <a:r>
              <a:rPr lang="en-US" dirty="0">
                <a:latin typeface="+mj-lt"/>
              </a:rPr>
              <a:t> </a:t>
            </a:r>
            <a:r>
              <a:rPr lang="en-US" dirty="0" err="1">
                <a:latin typeface="+mj-lt"/>
              </a:rPr>
              <a:t>cơm</a:t>
            </a:r>
            <a:r>
              <a:rPr lang="en-US" dirty="0">
                <a:latin typeface="+mj-lt"/>
              </a:rPr>
              <a:t> </a:t>
            </a:r>
            <a:r>
              <a:rPr lang="en-US" dirty="0" err="1">
                <a:latin typeface="+mj-lt"/>
              </a:rPr>
              <a:t>mưa</a:t>
            </a:r>
            <a:endParaRPr lang="en-US" dirty="0">
              <a:latin typeface="+mj-lt"/>
            </a:endParaRPr>
          </a:p>
          <a:p>
            <a:pPr marL="127000" indent="0" algn="ctr">
              <a:buNone/>
            </a:pPr>
            <a:r>
              <a:rPr lang="en-US" dirty="0">
                <a:latin typeface="+mj-lt"/>
              </a:rPr>
              <a:t> </a:t>
            </a:r>
            <a:r>
              <a:rPr lang="en-US" dirty="0" err="1">
                <a:latin typeface="+mj-lt"/>
              </a:rPr>
              <a:t>Sấm</a:t>
            </a:r>
            <a:r>
              <a:rPr lang="en-US" dirty="0">
                <a:latin typeface="+mj-lt"/>
              </a:rPr>
              <a:t> </a:t>
            </a:r>
            <a:r>
              <a:rPr lang="en-US" dirty="0" err="1">
                <a:latin typeface="+mj-lt"/>
              </a:rPr>
              <a:t>cũng</a:t>
            </a:r>
            <a:r>
              <a:rPr lang="en-US" dirty="0">
                <a:latin typeface="+mj-lt"/>
              </a:rPr>
              <a:t> </a:t>
            </a:r>
            <a:r>
              <a:rPr lang="en-US" dirty="0" err="1">
                <a:latin typeface="+mj-lt"/>
              </a:rPr>
              <a:t>bớt</a:t>
            </a:r>
            <a:r>
              <a:rPr lang="en-US" dirty="0">
                <a:latin typeface="+mj-lt"/>
              </a:rPr>
              <a:t> </a:t>
            </a:r>
            <a:r>
              <a:rPr lang="en-US" dirty="0" err="1">
                <a:latin typeface="+mj-lt"/>
              </a:rPr>
              <a:t>bất</a:t>
            </a:r>
            <a:r>
              <a:rPr lang="en-US" dirty="0">
                <a:latin typeface="+mj-lt"/>
              </a:rPr>
              <a:t> </a:t>
            </a:r>
          </a:p>
          <a:p>
            <a:pPr marL="127000" indent="0" algn="ctr">
              <a:buNone/>
            </a:pPr>
            <a:r>
              <a:rPr lang="en-US" dirty="0" err="1">
                <a:latin typeface="+mj-lt"/>
              </a:rPr>
              <a:t>Trên</a:t>
            </a:r>
            <a:r>
              <a:rPr lang="en-US" dirty="0">
                <a:latin typeface="+mj-lt"/>
              </a:rPr>
              <a:t> </a:t>
            </a:r>
            <a:r>
              <a:rPr lang="en-US" dirty="0" err="1">
                <a:latin typeface="+mj-lt"/>
              </a:rPr>
              <a:t>hàng</a:t>
            </a:r>
            <a:r>
              <a:rPr lang="en-US" dirty="0">
                <a:latin typeface="+mj-lt"/>
              </a:rPr>
              <a:t> </a:t>
            </a:r>
            <a:r>
              <a:rPr lang="en-US" dirty="0" err="1">
                <a:latin typeface="+mj-lt"/>
              </a:rPr>
              <a:t>cây</a:t>
            </a:r>
            <a:r>
              <a:rPr lang="en-US" dirty="0">
                <a:latin typeface="+mj-lt"/>
              </a:rPr>
              <a:t> </a:t>
            </a:r>
            <a:r>
              <a:rPr lang="en-US" dirty="0" err="1">
                <a:latin typeface="+mj-lt"/>
              </a:rPr>
              <a:t>đứng</a:t>
            </a:r>
            <a:r>
              <a:rPr lang="en-US" dirty="0">
                <a:latin typeface="+mj-lt"/>
              </a:rPr>
              <a:t> </a:t>
            </a:r>
            <a:r>
              <a:rPr lang="en-US" dirty="0" err="1">
                <a:latin typeface="+mj-lt"/>
              </a:rPr>
              <a:t>tuổi</a:t>
            </a:r>
            <a:r>
              <a:rPr lang="en-US" dirty="0">
                <a:latin typeface="+mj-lt"/>
              </a:rPr>
              <a:t>”</a:t>
            </a:r>
          </a:p>
          <a:p>
            <a:pPr marL="127000" indent="0" algn="ctr">
              <a:buNone/>
            </a:pPr>
            <a:endParaRPr lang="en-US"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402983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arn(inVertical)">
                                      <p:cBhvr>
                                        <p:cTn id="36" dur="500"/>
                                        <p:tgtEl>
                                          <p:spTgt spid="3">
                                            <p:txEl>
                                              <p:pRg st="9" end="9"/>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arn(inVertical)">
                                      <p:cBhvr>
                                        <p:cTn id="39" dur="500"/>
                                        <p:tgtEl>
                                          <p:spTgt spid="3">
                                            <p:txEl>
                                              <p:pRg st="10" end="1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barn(inVertical)">
                                      <p:cBhvr>
                                        <p:cTn id="42" dur="500"/>
                                        <p:tgtEl>
                                          <p:spTgt spid="3">
                                            <p:txEl>
                                              <p:pRg st="11" end="11"/>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barn(inVertical)">
                                      <p:cBhvr>
                                        <p:cTn id="4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209550"/>
            <a:ext cx="5714999" cy="4800600"/>
          </a:xfrm>
        </p:spPr>
        <p:txBody>
          <a:bodyPr/>
          <a:lstStyle/>
          <a:p>
            <a:pPr marL="127000" indent="0" algn="ctr">
              <a:buNone/>
            </a:pPr>
            <a:r>
              <a:rPr lang="en-US" sz="1900" dirty="0">
                <a:solidFill>
                  <a:srgbClr val="FF0000"/>
                </a:solidFill>
                <a:latin typeface="Times New Roman" pitchFamily="18" charset="0"/>
                <a:cs typeface="Times New Roman" pitchFamily="18" charset="0"/>
              </a:rPr>
              <a:t>HƯỚNG DẪN TRẢ LỜI:</a:t>
            </a:r>
          </a:p>
          <a:p>
            <a:pPr marL="127000" indent="0" algn="just">
              <a:buNone/>
            </a:pPr>
            <a:r>
              <a:rPr lang="en-US" sz="1900" b="1" dirty="0">
                <a:latin typeface="Times New Roman" pitchFamily="18" charset="0"/>
                <a:cs typeface="Times New Roman" pitchFamily="18" charset="0"/>
              </a:rPr>
              <a:t>PHẦN ĐỌC HIỂU: (3,0 </a:t>
            </a:r>
            <a:r>
              <a:rPr lang="en-US" sz="1900" b="1" dirty="0" err="1">
                <a:latin typeface="Times New Roman" pitchFamily="18" charset="0"/>
                <a:cs typeface="Times New Roman" pitchFamily="18" charset="0"/>
              </a:rPr>
              <a:t>điểm</a:t>
            </a:r>
            <a:r>
              <a:rPr lang="en-US" sz="1900" b="1" dirty="0">
                <a:latin typeface="Times New Roman" pitchFamily="18" charset="0"/>
                <a:cs typeface="Times New Roman" pitchFamily="18" charset="0"/>
              </a:rPr>
              <a:t>)</a:t>
            </a:r>
          </a:p>
          <a:p>
            <a:pPr marL="127000" indent="0" algn="just">
              <a:buNone/>
            </a:pPr>
            <a:r>
              <a:rPr lang="en-US" sz="1900" b="1" dirty="0" err="1">
                <a:latin typeface="Times New Roman" pitchFamily="18" charset="0"/>
                <a:cs typeface="Times New Roman" pitchFamily="18" charset="0"/>
              </a:rPr>
              <a:t>Câu</a:t>
            </a:r>
            <a:r>
              <a:rPr lang="en-US" sz="1900" b="1" dirty="0">
                <a:latin typeface="Times New Roman" pitchFamily="18" charset="0"/>
                <a:cs typeface="Times New Roman" pitchFamily="18" charset="0"/>
              </a:rPr>
              <a:t>  1: </a:t>
            </a:r>
            <a:r>
              <a:rPr lang="en-US" sz="1900" b="1" dirty="0" err="1">
                <a:latin typeface="Times New Roman" pitchFamily="18" charset="0"/>
                <a:cs typeface="Times New Roman" pitchFamily="18" charset="0"/>
              </a:rPr>
              <a:t>P</a:t>
            </a:r>
            <a:r>
              <a:rPr lang="en-US" sz="1900" dirty="0" err="1">
                <a:latin typeface="Times New Roman" pitchFamily="18" charset="0"/>
                <a:cs typeface="Times New Roman" pitchFamily="18" charset="0"/>
              </a:rPr>
              <a:t>hương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thức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biểu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đạt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chính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Tự</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sự</a:t>
            </a:r>
            <a:endParaRPr lang="en-US" sz="1900" dirty="0">
              <a:latin typeface="Times New Roman" pitchFamily="18" charset="0"/>
              <a:cs typeface="Times New Roman" pitchFamily="18" charset="0"/>
            </a:endParaRPr>
          </a:p>
          <a:p>
            <a:pPr marL="127000" indent="0" algn="just">
              <a:buNone/>
            </a:pPr>
            <a:r>
              <a:rPr lang="en-US" sz="1900" b="1" dirty="0" err="1">
                <a:latin typeface="Times New Roman" pitchFamily="18" charset="0"/>
                <a:cs typeface="Times New Roman" pitchFamily="18" charset="0"/>
              </a:rPr>
              <a:t>Câu</a:t>
            </a:r>
            <a:r>
              <a:rPr lang="en-US" sz="1900" b="1" dirty="0">
                <a:latin typeface="Times New Roman" pitchFamily="18" charset="0"/>
                <a:cs typeface="Times New Roman" pitchFamily="18" charset="0"/>
              </a:rPr>
              <a:t> 2: -</a:t>
            </a:r>
            <a:r>
              <a:rPr lang="en-US" sz="1900" dirty="0" err="1">
                <a:latin typeface="Times New Roman" pitchFamily="18" charset="0"/>
                <a:cs typeface="Times New Roman" pitchFamily="18" charset="0"/>
              </a:rPr>
              <a:t>Phép</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nối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Nhưng</a:t>
            </a:r>
            <a:r>
              <a:rPr lang="en-US" sz="1900" dirty="0">
                <a:latin typeface="Times New Roman" pitchFamily="18" charset="0"/>
                <a:cs typeface="Times New Roman" pitchFamily="18" charset="0"/>
              </a:rPr>
              <a:t> </a:t>
            </a:r>
          </a:p>
          <a:p>
            <a:pPr marL="127000" indent="0" algn="just">
              <a:buNone/>
            </a:pPr>
            <a:r>
              <a:rPr lang="en-US" sz="1900" b="1" dirty="0" err="1">
                <a:latin typeface="Times New Roman" pitchFamily="18" charset="0"/>
                <a:cs typeface="Times New Roman" pitchFamily="18" charset="0"/>
              </a:rPr>
              <a:t>Câu</a:t>
            </a:r>
            <a:r>
              <a:rPr lang="en-US" sz="1900" b="1" dirty="0">
                <a:latin typeface="Times New Roman" pitchFamily="18" charset="0"/>
                <a:cs typeface="Times New Roman" pitchFamily="18" charset="0"/>
              </a:rPr>
              <a:t> 3: </a:t>
            </a:r>
            <a:r>
              <a:rPr lang="en-US" sz="1900" dirty="0">
                <a:latin typeface="Times New Roman" pitchFamily="18" charset="0"/>
                <a:cs typeface="Times New Roman" pitchFamily="18" charset="0"/>
              </a:rPr>
              <a:t>- </a:t>
            </a:r>
            <a:r>
              <a:rPr lang="vi-VN" sz="1900" dirty="0">
                <a:latin typeface="Times New Roman" pitchFamily="18" charset="0"/>
                <a:cs typeface="Times New Roman" pitchFamily="18" charset="0"/>
              </a:rPr>
              <a:t>Việc chỉ “chú tâm đến những lỗi lầm nhỏ nhặt của người khác mà quên đi những phẩm chất tốt đẹp của họ” thể hiện một cách đánh giá con người chủ quan, phiến diện, thiếu đi sự độ lượng, bao dung cần thiết để nhìn nhận, đánh giá người khác một cách toàn diện</a:t>
            </a:r>
            <a:endParaRPr lang="en-US" sz="1900" dirty="0">
              <a:latin typeface="Times New Roman" pitchFamily="18" charset="0"/>
              <a:cs typeface="Times New Roman" pitchFamily="18" charset="0"/>
            </a:endParaRPr>
          </a:p>
          <a:p>
            <a:pPr marL="127000" indent="0" algn="just">
              <a:buNone/>
            </a:pPr>
            <a:r>
              <a:rPr lang="en-US" sz="1900" b="1" dirty="0" err="1">
                <a:latin typeface="Times New Roman" pitchFamily="18" charset="0"/>
                <a:cs typeface="Times New Roman" pitchFamily="18" charset="0"/>
              </a:rPr>
              <a:t>Câu</a:t>
            </a:r>
            <a:r>
              <a:rPr lang="en-US" sz="1900" b="1" dirty="0">
                <a:latin typeface="Times New Roman" pitchFamily="18" charset="0"/>
                <a:cs typeface="Times New Roman" pitchFamily="18" charset="0"/>
              </a:rPr>
              <a:t> 4: </a:t>
            </a:r>
          </a:p>
          <a:p>
            <a:pPr marL="127000" indent="0" algn="just">
              <a:buNone/>
            </a:pP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Đừng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đánh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giá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khác</a:t>
            </a:r>
            <a:r>
              <a:rPr lang="en-US" sz="1900" dirty="0">
                <a:latin typeface="Times New Roman" pitchFamily="18" charset="0"/>
                <a:cs typeface="Times New Roman" pitchFamily="18" charset="0"/>
              </a:rPr>
              <a:t> qua </a:t>
            </a:r>
            <a:r>
              <a:rPr lang="en-US" sz="1900" dirty="0" err="1">
                <a:latin typeface="Times New Roman" pitchFamily="18" charset="0"/>
                <a:cs typeface="Times New Roman" pitchFamily="18" charset="0"/>
              </a:rPr>
              <a:t>sai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lầm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thiếu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sót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hạn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chế</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của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họ</a:t>
            </a:r>
            <a:endParaRPr lang="en-US" sz="1900" dirty="0">
              <a:latin typeface="Times New Roman" pitchFamily="18" charset="0"/>
              <a:cs typeface="Times New Roman" pitchFamily="18" charset="0"/>
            </a:endParaRPr>
          </a:p>
          <a:p>
            <a:pPr marL="127000" indent="0" algn="just">
              <a:buNone/>
            </a:pP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Đừng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bao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giờ</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phán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xét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khác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một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cách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dễ</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dàng</a:t>
            </a:r>
            <a:endParaRPr lang="en-US" sz="1900" b="1"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7421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wipe(down)">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91200" cy="4443100"/>
          </a:xfrm>
        </p:spPr>
        <p:txBody>
          <a:bodyPr/>
          <a:lstStyle/>
          <a:p>
            <a:pPr marL="127000" indent="0" algn="just">
              <a:buNone/>
            </a:pPr>
            <a:r>
              <a:rPr lang="en-US" sz="2200" b="1" dirty="0">
                <a:latin typeface="Times New Roman" pitchFamily="18" charset="0"/>
                <a:cs typeface="Times New Roman" pitchFamily="18" charset="0"/>
              </a:rPr>
              <a:t>PHẦN LÀM VĂN: ( 7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a:t>
            </a:r>
          </a:p>
          <a:p>
            <a:pPr marL="127000" indent="0" algn="just">
              <a:buNone/>
            </a:pPr>
            <a:r>
              <a:rPr lang="en-US" sz="2200" b="1" dirty="0" err="1">
                <a:latin typeface="Times New Roman" pitchFamily="18" charset="0"/>
                <a:cs typeface="Times New Roman" pitchFamily="18" charset="0"/>
              </a:rPr>
              <a:t>Câu</a:t>
            </a:r>
            <a:r>
              <a:rPr lang="en-US" sz="2200" b="1" dirty="0">
                <a:latin typeface="Times New Roman" pitchFamily="18" charset="0"/>
                <a:cs typeface="Times New Roman" pitchFamily="18" charset="0"/>
              </a:rPr>
              <a:t> 1: </a:t>
            </a:r>
          </a:p>
          <a:p>
            <a:pPr marL="127000" indent="0" algn="just">
              <a:buNone/>
            </a:pPr>
            <a:r>
              <a:rPr lang="en-US" sz="2200" b="1" i="1" dirty="0" err="1">
                <a:latin typeface="Times New Roman" pitchFamily="18" charset="0"/>
                <a:cs typeface="Times New Roman" pitchFamily="18" charset="0"/>
              </a:rPr>
              <a:t>Giới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thiệu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vấn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đề</a:t>
            </a:r>
            <a:r>
              <a:rPr lang="en-US" sz="2200" b="1" i="1"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marL="127000" indent="0" algn="just">
              <a:buNone/>
            </a:pP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khuyên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thầy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hay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thầy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đừng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chú</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trọng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vệt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đen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hãy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nhìn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mà</a:t>
            </a:r>
            <a:r>
              <a:rPr lang="en-US" sz="2200" dirty="0">
                <a:latin typeface="Times New Roman" pitchFamily="18" charset="0"/>
                <a:cs typeface="Times New Roman" pitchFamily="18" charset="0"/>
              </a:rPr>
              <a:t> ta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đỏ</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đời</a:t>
            </a:r>
            <a:r>
              <a:rPr lang="en-US" sz="2200" dirty="0">
                <a:latin typeface="Times New Roman" pitchFamily="18" charset="0"/>
                <a:cs typeface="Times New Roman" pitchFamily="18" charset="0"/>
              </a:rPr>
              <a:t>."</a:t>
            </a:r>
          </a:p>
          <a:p>
            <a:pPr marL="127000" indent="0" algn="just">
              <a:buNone/>
            </a:pPr>
            <a:r>
              <a:rPr lang="en-US" sz="2200" dirty="0">
                <a:latin typeface="Times New Roman" pitchFamily="18" charset="0"/>
                <a:cs typeface="Times New Roman" pitchFamily="18" charset="0"/>
              </a:rPr>
              <a:t>-</a:t>
            </a:r>
            <a:r>
              <a:rPr lang="en-US" sz="2200" dirty="0" err="1">
                <a:latin typeface="Times New Roman" pitchFamily="18" charset="0"/>
                <a:cs typeface="Times New Roman" pitchFamily="18" charset="0"/>
              </a:rPr>
              <a:t>Khẳng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định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vô</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cùng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đắn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Bàn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vấn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a:t>
            </a:r>
            <a:r>
              <a:rPr lang="en-US" sz="2200" dirty="0">
                <a:latin typeface="Times New Roman" pitchFamily="18" charset="0"/>
                <a:cs typeface="Times New Roman" pitchFamily="18" charset="0"/>
              </a:rPr>
              <a: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26261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0"/>
            <a:ext cx="5791200" cy="5143500"/>
          </a:xfrm>
        </p:spPr>
        <p:txBody>
          <a:bodyPr/>
          <a:lstStyle/>
          <a:p>
            <a:pPr marL="127000" indent="0" algn="just">
              <a:buNone/>
            </a:pPr>
            <a:r>
              <a:rPr lang="en-US" sz="2000" b="1" dirty="0" err="1">
                <a:latin typeface="Times New Roman" pitchFamily="18" charset="0"/>
                <a:cs typeface="Times New Roman" pitchFamily="18" charset="0"/>
              </a:rPr>
              <a:t>Giải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thích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từ</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nhìn</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nhìn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mỗi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a:t>
            </a:r>
          </a:p>
          <a:p>
            <a:pPr marL="127000" indent="0" algn="just">
              <a:buNone/>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lỗi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chưa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chưa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hảo</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ng</a:t>
            </a:r>
            <a:r>
              <a:rPr lang="vi-VN" sz="2000" dirty="0">
                <a:latin typeface="Times New Roman" pitchFamily="18" charset="0"/>
                <a:cs typeface="Times New Roman" pitchFamily="18" charset="0"/>
              </a:rPr>
              <a:t>ười</a:t>
            </a:r>
            <a:endParaRPr lang="en-US" sz="2000" dirty="0">
              <a:latin typeface="Times New Roman" pitchFamily="18" charset="0"/>
              <a:cs typeface="Times New Roman" pitchFamily="18" charset="0"/>
            </a:endParaRPr>
          </a:p>
          <a:p>
            <a:pPr marL="127000" indent="0" algn="just">
              <a:buNone/>
            </a:pPr>
            <a:r>
              <a:rPr lang="vi-VN" sz="2000" dirty="0">
                <a:latin typeface="Times New Roman" pitchFamily="18" charset="0"/>
                <a:cs typeface="Times New Roman" pitchFamily="18" charset="0"/>
              </a:rPr>
              <a:t>- “Tờ giấy trắng” những điều tốt, những khoảng trống trong tâm hồn một người có thể tạo dựng vun đắp để tạo nên những điều tốt đẹp</a:t>
            </a:r>
            <a:endParaRPr lang="en-US" sz="2000" dirty="0">
              <a:latin typeface="Times New Roman" pitchFamily="18" charset="0"/>
              <a:cs typeface="Times New Roman" pitchFamily="18" charset="0"/>
            </a:endParaRPr>
          </a:p>
          <a:p>
            <a:pPr marL="127000" indent="0" algn="just">
              <a:buNone/>
            </a:pPr>
            <a:r>
              <a:rPr lang="vi-VN" sz="2000" dirty="0">
                <a:latin typeface="Times New Roman" pitchFamily="18" charset="0"/>
                <a:cs typeface="Times New Roman" pitchFamily="18" charset="0"/>
              </a:rPr>
              <a:t>=&gt; Ý kiến của thầy giáo là một lời khuyên vô cùng đúng đắn: Khi đánh giá một con người không nên quá chú ý vào những sai lầm thiếu sót mà cần biết trân trọng những điều tốt đẹp, biết nhìn thấy trong tâm hồn mỗi người đều có những khoảng trống để từ đó có thể tạo dựng, vun đắp, hoàn thiện nhân cách</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5161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638800" cy="5010150"/>
          </a:xfrm>
        </p:spPr>
        <p:txBody>
          <a:bodyPr/>
          <a:lstStyle/>
          <a:p>
            <a:pPr marL="127000" indent="0" algn="just">
              <a:buNone/>
            </a:pPr>
            <a:r>
              <a:rPr lang="vi-VN" sz="2100" b="1" dirty="0">
                <a:latin typeface="+mj-lt"/>
              </a:rPr>
              <a:t>Bình luận về ý nghĩa gợi ra từ câu chuyện:</a:t>
            </a:r>
            <a:endParaRPr lang="en-US" sz="2100" dirty="0">
              <a:latin typeface="+mj-lt"/>
            </a:endParaRPr>
          </a:p>
          <a:p>
            <a:pPr marL="127000" indent="0" algn="just">
              <a:buNone/>
            </a:pPr>
            <a:r>
              <a:rPr lang="vi-VN" sz="2100" dirty="0">
                <a:latin typeface="+mj-lt"/>
              </a:rPr>
              <a:t>+ Cuộc sống muôn hình vạn trạng , cùng một sự việc xảy ra, cùng một vấn đề nhưng mỗi người lại có cách đánh giá khác nhau, phụ thuộc vào cách nhìn nhận chủ quan của bản thân.</a:t>
            </a:r>
            <a:endParaRPr lang="en-US" sz="2100" dirty="0">
              <a:latin typeface="+mj-lt"/>
            </a:endParaRPr>
          </a:p>
          <a:p>
            <a:pPr marL="127000" indent="0" algn="just">
              <a:buNone/>
            </a:pPr>
            <a:r>
              <a:rPr lang="vi-VN" sz="2100" dirty="0">
                <a:latin typeface="+mj-lt"/>
              </a:rPr>
              <a:t>+ Trong cuộc sống có những cách đánh giá, nhìn nhận vấn đề đánh mất cơ hội, sự tự tin, lạc quan của con người. Cách nhìn này kìm hãm sự nỗ lực hành động vươn lên của con người. Nhưng trong cuộc sống cũng có những cách đánh giá, nhìn nhận vấn đề tạo cơ hội, niềm tin, lạc quan của con người. Đó là cách nhìn tạo động lực giúp con người nỗ lực hành động để tạo ra những thành quả có ý nghĩa cho bản thân và xã hội.</a:t>
            </a:r>
            <a:endParaRPr lang="en-US" sz="2100" dirty="0">
              <a:latin typeface="+mj-lt"/>
            </a:endParaRPr>
          </a:p>
          <a:p>
            <a:pPr marL="127000" indent="0" algn="just">
              <a:buNone/>
            </a:pPr>
            <a:endParaRPr lang="en-US" sz="21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244910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15000" cy="4876800"/>
          </a:xfrm>
        </p:spPr>
        <p:txBody>
          <a:bodyPr/>
          <a:lstStyle/>
          <a:p>
            <a:pPr marL="127000" indent="0" algn="just">
              <a:buNone/>
            </a:pPr>
            <a:r>
              <a:rPr lang="vi-VN" sz="2700" dirty="0">
                <a:latin typeface="+mj-lt"/>
              </a:rPr>
              <a:t>+ Để có được cách nhìn đúng đắn, tích cực con người cần có sự tinh nhạy, sắc bén, sâu sắc khi quan sát và suy xét thấu đáo vấn đề trước khi đưa ra kết luận. Và quan trọng hơn là phải có niềm tin đối với đối tượng được nhìn nhận, đánh giá.</a:t>
            </a:r>
            <a:endParaRPr lang="en-US" sz="2700" dirty="0">
              <a:latin typeface="+mj-lt"/>
            </a:endParaRPr>
          </a:p>
          <a:p>
            <a:pPr marL="127000" indent="0" algn="just">
              <a:buNone/>
            </a:pPr>
            <a:r>
              <a:rPr lang="vi-VN" sz="2700" b="1" dirty="0">
                <a:latin typeface="+mj-lt"/>
              </a:rPr>
              <a:t>Phản đề:</a:t>
            </a:r>
            <a:r>
              <a:rPr lang="vi-VN" sz="2700" dirty="0">
                <a:latin typeface="+mj-lt"/>
              </a:rPr>
              <a:t> Phê phán những người có cái nhìn hời hợt, có cách đánh giá chủ quan theo cảm tính. Phê phán cái nhìn bi quan, thiếu tự tin,…</a:t>
            </a:r>
            <a:r>
              <a:rPr lang="en-US" sz="2700" dirty="0">
                <a:latin typeface="+mj-lt"/>
              </a:rPr>
              <a:t>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99567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7150"/>
            <a:ext cx="5867400" cy="4876800"/>
          </a:xfrm>
        </p:spPr>
        <p:txBody>
          <a:bodyPr/>
          <a:lstStyle/>
          <a:p>
            <a:pPr marL="127000" indent="0" algn="just">
              <a:buNone/>
            </a:pPr>
            <a:r>
              <a:rPr lang="vi-VN" sz="2300" b="1" dirty="0">
                <a:latin typeface="+mj-lt"/>
              </a:rPr>
              <a:t>Liên hệ và rút ra bài học:</a:t>
            </a:r>
            <a:endParaRPr lang="en-US" sz="2300" dirty="0">
              <a:latin typeface="+mj-lt"/>
            </a:endParaRPr>
          </a:p>
          <a:p>
            <a:pPr marL="127000" indent="0" algn="just">
              <a:buNone/>
            </a:pPr>
            <a:r>
              <a:rPr lang="vi-VN" sz="2300" dirty="0">
                <a:latin typeface="+mj-lt"/>
              </a:rPr>
              <a:t>- Cuộc sống vốn muôn màu, muôn sắc nên khi nhìn nhận vấn đề không được vội vàng, hấp tấp chỉ nhìn hời hợt bên ngoài hiện tượng mà phải suy nghĩ kĩ lưỡng trước khi đưa ra kết luận. Và phải có trách nhiệm trước sự đánh giá của bản thân.</a:t>
            </a:r>
            <a:endParaRPr lang="en-US" sz="2300" dirty="0">
              <a:latin typeface="+mj-lt"/>
            </a:endParaRPr>
          </a:p>
          <a:p>
            <a:pPr marL="127000" indent="0" algn="just">
              <a:buNone/>
            </a:pPr>
            <a:r>
              <a:rPr lang="vi-VN" sz="2300" dirty="0">
                <a:latin typeface="+mj-lt"/>
              </a:rPr>
              <a:t>- Cần có cách nhìn lạc quan để phát hiện mặt tốt, mặt tích cực của sự vật, hiện tượng, con người…. Từ đó luôn biết vượt qua những khó khăn, thử thách để tạo cơ hội hướng tới mục đích cao cả.</a:t>
            </a:r>
            <a:endParaRPr lang="en-US" sz="2300" dirty="0">
              <a:latin typeface="+mj-lt"/>
            </a:endParaRPr>
          </a:p>
          <a:p>
            <a:pPr marL="127000" indent="0">
              <a:buNone/>
            </a:pP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15146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15"/>
          <p:cNvSpPr txBox="1">
            <a:spLocks noGrp="1"/>
          </p:cNvSpPr>
          <p:nvPr>
            <p:ph type="body" idx="1"/>
          </p:nvPr>
        </p:nvSpPr>
        <p:spPr>
          <a:xfrm>
            <a:off x="533400" y="57150"/>
            <a:ext cx="5486400" cy="5181600"/>
          </a:xfrm>
          <a:prstGeom prst="rect">
            <a:avLst/>
          </a:prstGeom>
        </p:spPr>
        <p:txBody>
          <a:bodyPr spcFirstLastPara="1" wrap="square" lIns="91425" tIns="91425" rIns="91425" bIns="91425" anchor="t" anchorCtr="0">
            <a:noAutofit/>
          </a:bodyPr>
          <a:lstStyle/>
          <a:p>
            <a:pPr marL="139700" indent="0" algn="just">
              <a:buNone/>
            </a:pPr>
            <a:r>
              <a:rPr lang="en-US" sz="1800" b="1" dirty="0">
                <a:latin typeface="Times New Roman" pitchFamily="18" charset="0"/>
                <a:cs typeface="Times New Roman" pitchFamily="18" charset="0"/>
              </a:rPr>
              <a:t>ĐỀ SỐ 1</a:t>
            </a:r>
            <a:endParaRPr lang="en-US" sz="1800" dirty="0">
              <a:latin typeface="Times New Roman" pitchFamily="18" charset="0"/>
              <a:cs typeface="Times New Roman" pitchFamily="18" charset="0"/>
            </a:endParaRPr>
          </a:p>
          <a:p>
            <a:pPr marL="139700" indent="0" algn="just">
              <a:buNone/>
            </a:pPr>
            <a:r>
              <a:rPr lang="en-US" sz="1800" b="1" dirty="0">
                <a:latin typeface="Times New Roman" pitchFamily="18" charset="0"/>
                <a:cs typeface="Times New Roman" pitchFamily="18" charset="0"/>
              </a:rPr>
              <a:t>PHẦN I: ĐỌC HIỂU.</a:t>
            </a:r>
            <a:endParaRPr lang="en-US" sz="1800" dirty="0">
              <a:latin typeface="Times New Roman" pitchFamily="18" charset="0"/>
              <a:cs typeface="Times New Roman" pitchFamily="18" charset="0"/>
            </a:endParaRPr>
          </a:p>
          <a:p>
            <a:pPr marL="139700" indent="0" algn="just">
              <a:buNone/>
            </a:pPr>
            <a:r>
              <a:rPr lang="en-US" sz="1800" dirty="0" err="1">
                <a:latin typeface="Times New Roman" pitchFamily="18" charset="0"/>
                <a:cs typeface="Times New Roman" pitchFamily="18" charset="0"/>
              </a:rPr>
              <a:t>Đọc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sau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thực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hiện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yêu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cầu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dưới</a:t>
            </a:r>
            <a:r>
              <a:rPr lang="en-US" sz="1800" dirty="0">
                <a:latin typeface="Times New Roman" pitchFamily="18" charset="0"/>
                <a:cs typeface="Times New Roman" pitchFamily="18" charset="0"/>
              </a:rPr>
              <a:t>.</a:t>
            </a:r>
          </a:p>
          <a:p>
            <a:pPr marL="139700" indent="0" algn="ctr">
              <a:buNone/>
            </a:pPr>
            <a:r>
              <a:rPr lang="en-US" sz="1800" b="1" dirty="0">
                <a:latin typeface="Times New Roman" pitchFamily="18" charset="0"/>
                <a:cs typeface="Times New Roman" pitchFamily="18" charset="0"/>
              </a:rPr>
              <a:t>ĐÔI TAI CỦA TÂM HỒN</a:t>
            </a:r>
            <a:endParaRPr lang="en-US" sz="1800" dirty="0">
              <a:latin typeface="Times New Roman" pitchFamily="18" charset="0"/>
              <a:cs typeface="Times New Roman" pitchFamily="18" charset="0"/>
            </a:endParaRPr>
          </a:p>
          <a:p>
            <a:pPr marL="139700" indent="0" algn="just">
              <a:buNone/>
            </a:pP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vừa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gầy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vừa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thấp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bị</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thầy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giáo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loại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khỏi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dàn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đồng</a:t>
            </a:r>
            <a:r>
              <a:rPr lang="en-US" sz="1800" dirty="0">
                <a:latin typeface="Times New Roman" pitchFamily="18" charset="0"/>
                <a:cs typeface="Times New Roman" pitchFamily="18" charset="0"/>
              </a:rPr>
              <a:t> ca. </a:t>
            </a:r>
            <a:r>
              <a:rPr lang="en-US" sz="1800" dirty="0" err="1">
                <a:latin typeface="Times New Roman" pitchFamily="18" charset="0"/>
                <a:cs typeface="Times New Roman" pitchFamily="18" charset="0"/>
              </a:rPr>
              <a:t>Cũng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chỉ</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lúc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nào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chỉ</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mỗi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bộ</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quần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áo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vừa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bẩn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vừa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vừa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rộng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nữa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buồn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tủi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ngồi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khóc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mình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viên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nghĩ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mình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Chẳng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lẽ</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mình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tồi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đến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thế</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nghĩ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rồi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giọng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khe</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khẽ</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hết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này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đến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đến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mệt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mới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thôi</a:t>
            </a:r>
            <a:r>
              <a:rPr lang="en-US" sz="1800" dirty="0">
                <a:latin typeface="Times New Roman" pitchFamily="18" charset="0"/>
                <a:cs typeface="Times New Roman" pitchFamily="18" charset="0"/>
              </a:rPr>
              <a:t>.</a:t>
            </a:r>
          </a:p>
          <a:p>
            <a:pPr marL="0" indent="0" algn="just">
              <a:buClr>
                <a:schemeClr val="dk1"/>
              </a:buClr>
              <a:buSzPts val="1100"/>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Cháu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hát</a:t>
            </a:r>
            <a:r>
              <a:rPr lang="en-US" sz="1800" dirty="0">
                <a:latin typeface="Times New Roman" pitchFamily="18" charset="0"/>
                <a:cs typeface="Times New Roman" pitchFamily="18" charset="0"/>
              </a:rPr>
              <a:t> hay </a:t>
            </a:r>
            <a:r>
              <a:rPr lang="en-US" sz="1800" dirty="0" err="1">
                <a:latin typeface="Times New Roman" pitchFamily="18" charset="0"/>
                <a:cs typeface="Times New Roman" pitchFamily="18" charset="0"/>
              </a:rPr>
              <a:t>quá</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giọng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nói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vang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Cảm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cháu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cháu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nhỏ</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cháu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cho</a:t>
            </a:r>
            <a:r>
              <a:rPr lang="en-US" sz="1800" dirty="0">
                <a:latin typeface="Times New Roman" pitchFamily="18" charset="0"/>
                <a:cs typeface="Times New Roman" pitchFamily="18" charset="0"/>
              </a:rPr>
              <a:t> ta </a:t>
            </a:r>
            <a:r>
              <a:rPr lang="en-US" sz="1800" dirty="0" err="1">
                <a:latin typeface="Times New Roman" pitchFamily="18" charset="0"/>
                <a:cs typeface="Times New Roman" pitchFamily="18" charset="0"/>
              </a:rPr>
              <a:t>cả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buổi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chiều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thật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vui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vẻ</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ngẩn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vừa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khen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cô</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cụ</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tóc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trắng</a:t>
            </a:r>
            <a:r>
              <a:rPr lang="en-US" sz="1800" dirty="0">
                <a:latin typeface="Times New Roman" pitchFamily="18" charset="0"/>
                <a:cs typeface="Times New Roman" pitchFamily="18" charset="0"/>
              </a:rPr>
              <a:t>. </a:t>
            </a:r>
            <a:r>
              <a:rPr lang="nl-NL" sz="1800" dirty="0">
                <a:latin typeface="Times New Roman" pitchFamily="18" charset="0"/>
                <a:cs typeface="Times New Roman" pitchFamily="18" charset="0"/>
              </a:rPr>
              <a:t>Ông cụ nói xong liền chậm rãi bước đi.</a:t>
            </a:r>
            <a:endParaRPr lang="en-US" sz="1800" dirty="0">
              <a:latin typeface="Times New Roman" pitchFamily="18" charset="0"/>
              <a:cs typeface="Times New Roman" pitchFamily="18" charset="0"/>
            </a:endParaRPr>
          </a:p>
          <a:p>
            <a:pPr marL="0" lvl="0" indent="0" algn="just" rtl="0">
              <a:spcBef>
                <a:spcPts val="600"/>
              </a:spcBef>
              <a:spcAft>
                <a:spcPts val="0"/>
              </a:spcAft>
              <a:buClr>
                <a:schemeClr val="dk1"/>
              </a:buClr>
              <a:buSzPts val="1100"/>
              <a:buFont typeface="Arial"/>
              <a:buNone/>
            </a:pPr>
            <a:endParaRPr sz="1800" dirty="0">
              <a:solidFill>
                <a:srgbClr val="000000"/>
              </a:solidFill>
              <a:latin typeface="Times New Roman" pitchFamily="18" charset="0"/>
              <a:cs typeface="Times New Roman" pitchFamily="18" charset="0"/>
            </a:endParaRPr>
          </a:p>
        </p:txBody>
      </p:sp>
      <p:sp>
        <p:nvSpPr>
          <p:cNvPr id="157" name="Google Shape;157;p1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grpSp>
        <p:nvGrpSpPr>
          <p:cNvPr id="158" name="Google Shape;158;p15"/>
          <p:cNvGrpSpPr/>
          <p:nvPr/>
        </p:nvGrpSpPr>
        <p:grpSpPr>
          <a:xfrm>
            <a:off x="7227977" y="2052723"/>
            <a:ext cx="1212302" cy="1038068"/>
            <a:chOff x="1934025" y="1001650"/>
            <a:chExt cx="415300" cy="355600"/>
          </a:xfrm>
        </p:grpSpPr>
        <p:sp>
          <p:nvSpPr>
            <p:cNvPr id="159" name="Google Shape;159;p15"/>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1000"/>
                                        <p:tgtEl>
                                          <p:spTgt spid="155">
                                            <p:txEl>
                                              <p:pRg st="0" end="0"/>
                                            </p:txEl>
                                          </p:spTgt>
                                        </p:tgtEl>
                                      </p:cBhvr>
                                    </p:animEffect>
                                    <p:anim calcmode="lin" valueType="num">
                                      <p:cBhvr>
                                        <p:cTn id="8" dur="1000" fill="hold"/>
                                        <p:tgtEl>
                                          <p:spTgt spid="1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5">
                                            <p:txEl>
                                              <p:pRg st="1" end="1"/>
                                            </p:txEl>
                                          </p:spTgt>
                                        </p:tgtEl>
                                        <p:attrNameLst>
                                          <p:attrName>style.visibility</p:attrName>
                                        </p:attrNameLst>
                                      </p:cBhvr>
                                      <p:to>
                                        <p:strVal val="visible"/>
                                      </p:to>
                                    </p:set>
                                    <p:animEffect transition="in" filter="fade">
                                      <p:cBhvr>
                                        <p:cTn id="14" dur="1000"/>
                                        <p:tgtEl>
                                          <p:spTgt spid="155">
                                            <p:txEl>
                                              <p:pRg st="1" end="1"/>
                                            </p:txEl>
                                          </p:spTgt>
                                        </p:tgtEl>
                                      </p:cBhvr>
                                    </p:animEffect>
                                    <p:anim calcmode="lin" valueType="num">
                                      <p:cBhvr>
                                        <p:cTn id="15" dur="1000" fill="hold"/>
                                        <p:tgtEl>
                                          <p:spTgt spid="15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5">
                                            <p:txEl>
                                              <p:pRg st="2" end="2"/>
                                            </p:txEl>
                                          </p:spTgt>
                                        </p:tgtEl>
                                        <p:attrNameLst>
                                          <p:attrName>style.visibility</p:attrName>
                                        </p:attrNameLst>
                                      </p:cBhvr>
                                      <p:to>
                                        <p:strVal val="visible"/>
                                      </p:to>
                                    </p:set>
                                    <p:animEffect transition="in" filter="fade">
                                      <p:cBhvr>
                                        <p:cTn id="21" dur="1000"/>
                                        <p:tgtEl>
                                          <p:spTgt spid="155">
                                            <p:txEl>
                                              <p:pRg st="2" end="2"/>
                                            </p:txEl>
                                          </p:spTgt>
                                        </p:tgtEl>
                                      </p:cBhvr>
                                    </p:animEffect>
                                    <p:anim calcmode="lin" valueType="num">
                                      <p:cBhvr>
                                        <p:cTn id="22" dur="1000" fill="hold"/>
                                        <p:tgtEl>
                                          <p:spTgt spid="15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5">
                                            <p:txEl>
                                              <p:pRg st="3" end="3"/>
                                            </p:txEl>
                                          </p:spTgt>
                                        </p:tgtEl>
                                        <p:attrNameLst>
                                          <p:attrName>style.visibility</p:attrName>
                                        </p:attrNameLst>
                                      </p:cBhvr>
                                      <p:to>
                                        <p:strVal val="visible"/>
                                      </p:to>
                                    </p:set>
                                    <p:animEffect transition="in" filter="fade">
                                      <p:cBhvr>
                                        <p:cTn id="28" dur="1000"/>
                                        <p:tgtEl>
                                          <p:spTgt spid="155">
                                            <p:txEl>
                                              <p:pRg st="3" end="3"/>
                                            </p:txEl>
                                          </p:spTgt>
                                        </p:tgtEl>
                                      </p:cBhvr>
                                    </p:animEffect>
                                    <p:anim calcmode="lin" valueType="num">
                                      <p:cBhvr>
                                        <p:cTn id="29" dur="1000" fill="hold"/>
                                        <p:tgtEl>
                                          <p:spTgt spid="15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5">
                                            <p:txEl>
                                              <p:pRg st="4" end="4"/>
                                            </p:txEl>
                                          </p:spTgt>
                                        </p:tgtEl>
                                        <p:attrNameLst>
                                          <p:attrName>style.visibility</p:attrName>
                                        </p:attrNameLst>
                                      </p:cBhvr>
                                      <p:to>
                                        <p:strVal val="visible"/>
                                      </p:to>
                                    </p:set>
                                    <p:animEffect transition="in" filter="fade">
                                      <p:cBhvr>
                                        <p:cTn id="35" dur="1000"/>
                                        <p:tgtEl>
                                          <p:spTgt spid="155">
                                            <p:txEl>
                                              <p:pRg st="4" end="4"/>
                                            </p:txEl>
                                          </p:spTgt>
                                        </p:tgtEl>
                                      </p:cBhvr>
                                    </p:animEffect>
                                    <p:anim calcmode="lin" valueType="num">
                                      <p:cBhvr>
                                        <p:cTn id="36" dur="1000" fill="hold"/>
                                        <p:tgtEl>
                                          <p:spTgt spid="15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5">
                                            <p:txEl>
                                              <p:pRg st="5" end="5"/>
                                            </p:txEl>
                                          </p:spTgt>
                                        </p:tgtEl>
                                        <p:attrNameLst>
                                          <p:attrName>style.visibility</p:attrName>
                                        </p:attrNameLst>
                                      </p:cBhvr>
                                      <p:to>
                                        <p:strVal val="visible"/>
                                      </p:to>
                                    </p:set>
                                    <p:animEffect transition="in" filter="fade">
                                      <p:cBhvr>
                                        <p:cTn id="42" dur="1000"/>
                                        <p:tgtEl>
                                          <p:spTgt spid="155">
                                            <p:txEl>
                                              <p:pRg st="5" end="5"/>
                                            </p:txEl>
                                          </p:spTgt>
                                        </p:tgtEl>
                                      </p:cBhvr>
                                    </p:animEffect>
                                    <p:anim calcmode="lin" valueType="num">
                                      <p:cBhvr>
                                        <p:cTn id="43" dur="1000" fill="hold"/>
                                        <p:tgtEl>
                                          <p:spTgt spid="15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5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0"/>
            <a:ext cx="5638800" cy="4933950"/>
          </a:xfrm>
        </p:spPr>
        <p:txBody>
          <a:bodyPr/>
          <a:lstStyle/>
          <a:p>
            <a:pPr marL="127000" indent="0" algn="just">
              <a:buNone/>
            </a:pPr>
            <a:r>
              <a:rPr lang="en-US" sz="2100" dirty="0" err="1">
                <a:latin typeface="Times New Roman" pitchFamily="18" charset="0"/>
                <a:cs typeface="Times New Roman" pitchFamily="18" charset="0"/>
              </a:rPr>
              <a:t>Câu</a:t>
            </a:r>
            <a:r>
              <a:rPr lang="en-US" sz="2100" dirty="0">
                <a:latin typeface="Times New Roman" pitchFamily="18" charset="0"/>
                <a:cs typeface="Times New Roman" pitchFamily="18" charset="0"/>
              </a:rPr>
              <a:t> 2:</a:t>
            </a:r>
          </a:p>
          <a:p>
            <a:pPr marL="127000" indent="0" algn="just">
              <a:buNone/>
            </a:pPr>
            <a:r>
              <a:rPr lang="en-US" sz="2100" b="1" u="sng" dirty="0">
                <a:latin typeface="Times New Roman" pitchFamily="18" charset="0"/>
                <a:cs typeface="Times New Roman" pitchFamily="18" charset="0"/>
              </a:rPr>
              <a:t>1. </a:t>
            </a:r>
            <a:r>
              <a:rPr lang="en-US" sz="2100" b="1" u="sng" dirty="0" err="1">
                <a:latin typeface="Times New Roman" pitchFamily="18" charset="0"/>
                <a:cs typeface="Times New Roman" pitchFamily="18" charset="0"/>
              </a:rPr>
              <a:t>Mở</a:t>
            </a:r>
            <a:r>
              <a:rPr lang="en-US" sz="2100" b="1" u="sng" dirty="0">
                <a:latin typeface="Times New Roman" pitchFamily="18" charset="0"/>
                <a:cs typeface="Times New Roman" pitchFamily="18" charset="0"/>
              </a:rPr>
              <a:t> </a:t>
            </a:r>
            <a:r>
              <a:rPr lang="en-US" sz="2100" b="1" u="sng" dirty="0" err="1">
                <a:latin typeface="Times New Roman" pitchFamily="18" charset="0"/>
                <a:cs typeface="Times New Roman" pitchFamily="18" charset="0"/>
              </a:rPr>
              <a:t>bài</a:t>
            </a:r>
            <a:r>
              <a:rPr lang="en-US" sz="2100" b="1" u="sng" dirty="0">
                <a:latin typeface="Times New Roman" pitchFamily="18" charset="0"/>
                <a:cs typeface="Times New Roman" pitchFamily="18" charset="0"/>
              </a:rPr>
              <a:t>: </a:t>
            </a:r>
            <a:endParaRPr lang="en-US" sz="2100" dirty="0">
              <a:latin typeface="Times New Roman" pitchFamily="18" charset="0"/>
              <a:cs typeface="Times New Roman" pitchFamily="18" charset="0"/>
            </a:endParaRPr>
          </a:p>
          <a:p>
            <a:pPr marL="127000" indent="0" algn="just">
              <a:buNone/>
            </a:pP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Đây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tới</a:t>
            </a:r>
            <a:endParaRPr lang="en-US" sz="2100" dirty="0">
              <a:latin typeface="Times New Roman" pitchFamily="18" charset="0"/>
              <a:cs typeface="Times New Roman" pitchFamily="18" charset="0"/>
            </a:endParaRPr>
          </a:p>
          <a:p>
            <a:pPr marL="127000" indent="0" algn="just">
              <a:buNone/>
            </a:pPr>
            <a:r>
              <a:rPr lang="en-US" sz="2100" dirty="0" err="1">
                <a:latin typeface="Times New Roman" pitchFamily="18" charset="0"/>
                <a:cs typeface="Times New Roman" pitchFamily="18" charset="0"/>
              </a:rPr>
              <a:t>Với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áo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phai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dệt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vàng</a:t>
            </a:r>
            <a:r>
              <a:rPr lang="en-US" sz="2100" dirty="0">
                <a:latin typeface="Times New Roman" pitchFamily="18" charset="0"/>
                <a:cs typeface="Times New Roman" pitchFamily="18" charset="0"/>
              </a:rPr>
              <a:t>”</a:t>
            </a:r>
          </a:p>
          <a:p>
            <a:pPr marL="127000" indent="0" algn="just">
              <a:buNone/>
            </a:pP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tài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muôn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thuở</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 ca. </a:t>
            </a:r>
            <a:r>
              <a:rPr lang="en-US" sz="2100" dirty="0" err="1">
                <a:latin typeface="Times New Roman" pitchFamily="18" charset="0"/>
                <a:cs typeface="Times New Roman" pitchFamily="18" charset="0"/>
              </a:rPr>
              <a:t>Biết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dành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tình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yêu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đất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lòng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p>
          <a:p>
            <a:pPr marL="127000" indent="0" algn="just">
              <a:buNone/>
            </a:pP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Hữu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Thỉnh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bài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 Sang Thu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1977, </a:t>
            </a:r>
            <a:r>
              <a:rPr lang="en-US" sz="2100" dirty="0" err="1">
                <a:latin typeface="Times New Roman" pitchFamily="18" charset="0"/>
                <a:cs typeface="Times New Roman" pitchFamily="18" charset="0"/>
              </a:rPr>
              <a:t>cũng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tài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nhưng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thờ</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từ</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hạ</a:t>
            </a:r>
            <a:r>
              <a:rPr lang="en-US" sz="2100" dirty="0">
                <a:latin typeface="Times New Roman" pitchFamily="18" charset="0"/>
                <a:cs typeface="Times New Roman" pitchFamily="18" charset="0"/>
              </a:rPr>
              <a:t> sang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a:t>
            </a:r>
          </a:p>
          <a:p>
            <a:pPr marL="127000" indent="0" algn="just">
              <a:buNone/>
            </a:pP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nhận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về</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vẽ</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đẹp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lú</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cgiao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mùa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từ</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hạ</a:t>
            </a:r>
            <a:r>
              <a:rPr lang="en-US" sz="2100" dirty="0">
                <a:latin typeface="Times New Roman" pitchFamily="18" charset="0"/>
                <a:cs typeface="Times New Roman" pitchFamily="18" charset="0"/>
              </a:rPr>
              <a:t> sang </a:t>
            </a:r>
            <a:r>
              <a:rPr lang="en-US" sz="2100" dirty="0" err="1">
                <a:latin typeface="Times New Roman" pitchFamily="18" charset="0"/>
                <a:cs typeface="Times New Roman" pitchFamily="18" charset="0"/>
              </a:rPr>
              <a:t>thu</a:t>
            </a:r>
            <a:r>
              <a:rPr lang="en-US" sz="2100" dirty="0">
                <a:latin typeface="Times New Roman" pitchFamily="18" charset="0"/>
                <a:cs typeface="Times New Roman" pitchFamily="18" charset="0"/>
              </a:rPr>
              <a:t> qua </a:t>
            </a:r>
            <a:r>
              <a:rPr lang="en-US" sz="2100" dirty="0" err="1">
                <a:latin typeface="Times New Roman" pitchFamily="18" charset="0"/>
                <a:cs typeface="Times New Roman" pitchFamily="18" charset="0"/>
              </a:rPr>
              <a:t>tình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cảm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tâm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hồn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tinh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tế</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của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nhà</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a:t>
            </a:r>
          </a:p>
          <a:p>
            <a:pPr algn="just">
              <a:buFontTx/>
              <a:buChar char="-"/>
            </a:pPr>
            <a:endParaRPr lang="en-US" sz="2100" dirty="0">
              <a:latin typeface="Times New Roman" pitchFamily="18" charset="0"/>
              <a:cs typeface="Times New Roman" pitchFamily="18" charset="0"/>
            </a:endParaRPr>
          </a:p>
          <a:p>
            <a:pPr marL="127000" indent="0" algn="just">
              <a:buNone/>
            </a:pPr>
            <a:endParaRPr lang="en-US" sz="21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26113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33350"/>
            <a:ext cx="5638800" cy="4953000"/>
          </a:xfrm>
        </p:spPr>
        <p:txBody>
          <a:bodyPr/>
          <a:lstStyle/>
          <a:p>
            <a:pPr marL="127000" indent="0" algn="just">
              <a:buNone/>
            </a:pPr>
            <a:r>
              <a:rPr lang="en-US" sz="1900" b="1" dirty="0">
                <a:latin typeface="Times New Roman" pitchFamily="18" charset="0"/>
                <a:cs typeface="Times New Roman" pitchFamily="18" charset="0"/>
              </a:rPr>
              <a:t>2. </a:t>
            </a:r>
            <a:r>
              <a:rPr lang="en-US" sz="1900" b="1" dirty="0" err="1">
                <a:latin typeface="Times New Roman" pitchFamily="18" charset="0"/>
                <a:cs typeface="Times New Roman" pitchFamily="18" charset="0"/>
              </a:rPr>
              <a:t>Thân</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bài</a:t>
            </a:r>
            <a:r>
              <a:rPr lang="en-US" sz="1900" b="1" dirty="0">
                <a:latin typeface="Times New Roman" pitchFamily="18" charset="0"/>
                <a:cs typeface="Times New Roman" pitchFamily="18" charset="0"/>
              </a:rPr>
              <a:t>:  </a:t>
            </a:r>
            <a:endParaRPr lang="en-US" sz="1900" dirty="0">
              <a:latin typeface="Times New Roman" pitchFamily="18" charset="0"/>
              <a:cs typeface="Times New Roman" pitchFamily="18" charset="0"/>
            </a:endParaRPr>
          </a:p>
          <a:p>
            <a:pPr marL="127000" indent="0" algn="just">
              <a:buNone/>
            </a:pP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Vẻ</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đẹp</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của</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đất</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trời</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trong</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thời</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khắc</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giao</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mùa</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từ</a:t>
            </a: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hạ</a:t>
            </a:r>
            <a:r>
              <a:rPr lang="en-US" sz="1900" b="1" dirty="0">
                <a:latin typeface="Times New Roman" pitchFamily="18" charset="0"/>
                <a:cs typeface="Times New Roman" pitchFamily="18" charset="0"/>
              </a:rPr>
              <a:t> sang </a:t>
            </a:r>
            <a:r>
              <a:rPr lang="en-US" sz="1900" b="1" dirty="0" err="1">
                <a:latin typeface="Times New Roman" pitchFamily="18" charset="0"/>
                <a:cs typeface="Times New Roman" pitchFamily="18" charset="0"/>
              </a:rPr>
              <a:t>thu</a:t>
            </a:r>
            <a:r>
              <a:rPr lang="en-US" sz="1900" b="1" dirty="0">
                <a:latin typeface="Times New Roman" pitchFamily="18" charset="0"/>
                <a:cs typeface="Times New Roman" pitchFamily="18" charset="0"/>
              </a:rPr>
              <a:t>: </a:t>
            </a:r>
            <a:endParaRPr lang="en-US" sz="1900" dirty="0">
              <a:latin typeface="Times New Roman" pitchFamily="18" charset="0"/>
              <a:cs typeface="Times New Roman" pitchFamily="18" charset="0"/>
            </a:endParaRPr>
          </a:p>
          <a:p>
            <a:pPr marL="127000" indent="0" algn="just">
              <a:buNone/>
            </a:pP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Sự</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biến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đổi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của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đất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từ</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lúc</a:t>
            </a:r>
            <a:r>
              <a:rPr lang="en-US" sz="1900" dirty="0">
                <a:latin typeface="Times New Roman" pitchFamily="18" charset="0"/>
                <a:cs typeface="Times New Roman" pitchFamily="18" charset="0"/>
              </a:rPr>
              <a:t> sang </a:t>
            </a:r>
            <a:r>
              <a:rPr lang="en-US" sz="1900" dirty="0" err="1">
                <a:latin typeface="Times New Roman" pitchFamily="18" charset="0"/>
                <a:cs typeface="Times New Roman" pitchFamily="18" charset="0"/>
              </a:rPr>
              <a:t>thu</a:t>
            </a:r>
            <a:r>
              <a:rPr lang="en-US" sz="1900" dirty="0">
                <a:latin typeface="Times New Roman" pitchFamily="18" charset="0"/>
                <a:cs typeface="Times New Roman" pitchFamily="18" charset="0"/>
              </a:rPr>
              <a:t> : </a:t>
            </a:r>
            <a:r>
              <a:rPr lang="en-US" sz="1900" dirty="0" err="1">
                <a:latin typeface="Times New Roman" pitchFamily="18" charset="0"/>
                <a:cs typeface="Times New Roman" pitchFamily="18" charset="0"/>
              </a:rPr>
              <a:t>Tác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giả</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nhận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ra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những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tín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hiệu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đang</a:t>
            </a:r>
            <a:r>
              <a:rPr lang="en-US" sz="1900" dirty="0">
                <a:latin typeface="Times New Roman" pitchFamily="18" charset="0"/>
                <a:cs typeface="Times New Roman" pitchFamily="18" charset="0"/>
              </a:rPr>
              <a:t> qua </a:t>
            </a:r>
            <a:r>
              <a:rPr lang="en-US" sz="1900" dirty="0" err="1">
                <a:latin typeface="Times New Roman" pitchFamily="18" charset="0"/>
                <a:cs typeface="Times New Roman" pitchFamily="18" charset="0"/>
              </a:rPr>
              <a:t>và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đang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tới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bằng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sự</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chuyển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mùa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của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ngọn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gió</a:t>
            </a:r>
            <a:r>
              <a:rPr lang="en-US" sz="1900" dirty="0">
                <a:latin typeface="Times New Roman" pitchFamily="18" charset="0"/>
                <a:cs typeface="Times New Roman" pitchFamily="18" charset="0"/>
              </a:rPr>
              <a:t> se </a:t>
            </a:r>
            <a:r>
              <a:rPr lang="en-US" sz="1900" dirty="0" err="1">
                <a:latin typeface="Times New Roman" pitchFamily="18" charset="0"/>
                <a:cs typeface="Times New Roman" pitchFamily="18" charset="0"/>
              </a:rPr>
              <a:t>và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bằng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hương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thơm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của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mùi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ổi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chín</a:t>
            </a:r>
            <a:r>
              <a:rPr lang="en-US" sz="1900" dirty="0">
                <a:latin typeface="Times New Roman" pitchFamily="18" charset="0"/>
                <a:cs typeface="Times New Roman" pitchFamily="18" charset="0"/>
              </a:rPr>
              <a:t>.</a:t>
            </a:r>
          </a:p>
          <a:p>
            <a:pPr marL="127000" indent="0" algn="ctr">
              <a:buNone/>
            </a:pPr>
            <a:r>
              <a:rPr lang="en-US" sz="1900" dirty="0">
                <a:latin typeface="Times New Roman" pitchFamily="18" charset="0"/>
                <a:cs typeface="Times New Roman" pitchFamily="18" charset="0"/>
              </a:rPr>
              <a:t>”</a:t>
            </a:r>
            <a:r>
              <a:rPr lang="en-US" sz="1900" dirty="0" err="1">
                <a:latin typeface="Times New Roman" pitchFamily="18" charset="0"/>
                <a:cs typeface="Times New Roman" pitchFamily="18" charset="0"/>
              </a:rPr>
              <a:t>Bỗng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nhận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ra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hương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ổi</a:t>
            </a:r>
            <a:endParaRPr lang="en-US" sz="1900" dirty="0">
              <a:latin typeface="Times New Roman" pitchFamily="18" charset="0"/>
              <a:cs typeface="Times New Roman" pitchFamily="18" charset="0"/>
            </a:endParaRPr>
          </a:p>
          <a:p>
            <a:pPr marL="127000" indent="0" algn="ctr">
              <a:buNone/>
            </a:pPr>
            <a:r>
              <a:rPr lang="en-US" sz="1900" dirty="0" err="1">
                <a:latin typeface="Times New Roman" pitchFamily="18" charset="0"/>
                <a:cs typeface="Times New Roman" pitchFamily="18" charset="0"/>
              </a:rPr>
              <a:t>Phá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vào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trong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gió</a:t>
            </a:r>
            <a:r>
              <a:rPr lang="en-US" sz="1900" dirty="0">
                <a:latin typeface="Times New Roman" pitchFamily="18" charset="0"/>
                <a:cs typeface="Times New Roman" pitchFamily="18" charset="0"/>
              </a:rPr>
              <a:t> se</a:t>
            </a:r>
          </a:p>
          <a:p>
            <a:pPr marL="127000" indent="0" algn="ctr">
              <a:buNone/>
            </a:pPr>
            <a:r>
              <a:rPr lang="en-US" sz="1900" dirty="0" err="1">
                <a:latin typeface="Times New Roman" pitchFamily="18" charset="0"/>
                <a:cs typeface="Times New Roman" pitchFamily="18" charset="0"/>
              </a:rPr>
              <a:t>Sương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chùng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chình</a:t>
            </a:r>
            <a:r>
              <a:rPr lang="en-US" sz="1900" dirty="0">
                <a:latin typeface="Times New Roman" pitchFamily="18" charset="0"/>
                <a:cs typeface="Times New Roman" pitchFamily="18" charset="0"/>
              </a:rPr>
              <a:t> qua </a:t>
            </a:r>
            <a:r>
              <a:rPr lang="en-US" sz="1900" dirty="0" err="1">
                <a:latin typeface="Times New Roman" pitchFamily="18" charset="0"/>
                <a:cs typeface="Times New Roman" pitchFamily="18" charset="0"/>
              </a:rPr>
              <a:t>ngõ</a:t>
            </a:r>
            <a:endParaRPr lang="en-US" sz="1900" dirty="0">
              <a:latin typeface="Times New Roman" pitchFamily="18" charset="0"/>
              <a:cs typeface="Times New Roman" pitchFamily="18" charset="0"/>
            </a:endParaRPr>
          </a:p>
          <a:p>
            <a:pPr marL="127000" indent="0" algn="ctr">
              <a:buNone/>
            </a:pPr>
            <a:r>
              <a:rPr lang="en-US" sz="1900" dirty="0" err="1">
                <a:latin typeface="Times New Roman" pitchFamily="18" charset="0"/>
                <a:cs typeface="Times New Roman" pitchFamily="18" charset="0"/>
              </a:rPr>
              <a:t>Hình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như</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đã</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về</a:t>
            </a:r>
            <a:r>
              <a:rPr lang="en-US" sz="1900" dirty="0">
                <a:latin typeface="Times New Roman" pitchFamily="18" charset="0"/>
                <a:cs typeface="Times New Roman" pitchFamily="18" charset="0"/>
              </a:rPr>
              <a:t>” </a:t>
            </a:r>
          </a:p>
          <a:p>
            <a:pPr marL="127000" indent="0" algn="just">
              <a:buNone/>
            </a:pP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Từ</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Bỗng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diễn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tả</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sự</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đột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nhien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nhận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ra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sự</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thay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đổi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của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đất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vào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khắc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igao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mùa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Những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gió</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nhẹ</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đầu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tiên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đưa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theo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hướng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ổi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chín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báo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hiệu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đang</a:t>
            </a:r>
            <a:r>
              <a:rPr lang="en-US" sz="1900" dirty="0">
                <a:latin typeface="Times New Roman" pitchFamily="18" charset="0"/>
                <a:cs typeface="Times New Roman" pitchFamily="18" charset="0"/>
              </a:rPr>
              <a:t> ” </a:t>
            </a:r>
            <a:r>
              <a:rPr lang="en-US" sz="1900" dirty="0" err="1">
                <a:latin typeface="Times New Roman" pitchFamily="18" charset="0"/>
                <a:cs typeface="Times New Roman" pitchFamily="18" charset="0"/>
              </a:rPr>
              <a:t>tiễn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đi</a:t>
            </a:r>
            <a:r>
              <a:rPr lang="en-US" sz="1900" dirty="0">
                <a:latin typeface="Times New Roman" pitchFamily="18" charset="0"/>
                <a:cs typeface="Times New Roman" pitchFamily="18" charset="0"/>
              </a:rPr>
              <a:t> </a:t>
            </a:r>
          </a:p>
          <a:p>
            <a:pPr marL="127000" indent="0" algn="just">
              <a:buNone/>
            </a:pPr>
            <a:endParaRPr lang="en-US" sz="19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22647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0"/>
            <a:ext cx="5867400" cy="5143500"/>
          </a:xfrm>
        </p:spPr>
        <p:txBody>
          <a:bodyPr/>
          <a:lstStyle/>
          <a:p>
            <a:pPr marL="127000" indent="0" algn="just">
              <a:buNone/>
            </a:pP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Dấu</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hiệu</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thu</a:t>
            </a:r>
            <a:r>
              <a:rPr lang="en-US" sz="1850" dirty="0">
                <a:latin typeface="Times New Roman" pitchFamily="18" charset="0"/>
                <a:cs typeface="Times New Roman" pitchFamily="18" charset="0"/>
              </a:rPr>
              <a:t> sang </a:t>
            </a:r>
            <a:r>
              <a:rPr lang="en-US" sz="1850" dirty="0" err="1">
                <a:latin typeface="Times New Roman" pitchFamily="18" charset="0"/>
                <a:cs typeface="Times New Roman" pitchFamily="18" charset="0"/>
              </a:rPr>
              <a:t>còn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được</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tác</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giả</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nhận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biết</a:t>
            </a:r>
            <a:r>
              <a:rPr lang="en-US" sz="1850" dirty="0">
                <a:latin typeface="Times New Roman" pitchFamily="18" charset="0"/>
                <a:cs typeface="Times New Roman" pitchFamily="18" charset="0"/>
              </a:rPr>
              <a:t> qua </a:t>
            </a:r>
            <a:r>
              <a:rPr lang="en-US" sz="1850" dirty="0" err="1">
                <a:latin typeface="Times New Roman" pitchFamily="18" charset="0"/>
                <a:cs typeface="Times New Roman" pitchFamily="18" charset="0"/>
              </a:rPr>
              <a:t>sự</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thay</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đổi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của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làn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sương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mỏng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của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dòng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sông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của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tiếng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chim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và</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của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đá</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mây</a:t>
            </a:r>
            <a:r>
              <a:rPr lang="en-US" sz="1850" dirty="0">
                <a:latin typeface="Times New Roman" pitchFamily="18" charset="0"/>
                <a:cs typeface="Times New Roman" pitchFamily="18" charset="0"/>
              </a:rPr>
              <a:t>. Qua </a:t>
            </a:r>
            <a:r>
              <a:rPr lang="en-US" sz="1850" dirty="0" err="1">
                <a:latin typeface="Times New Roman" pitchFamily="18" charset="0"/>
                <a:cs typeface="Times New Roman" pitchFamily="18" charset="0"/>
              </a:rPr>
              <a:t>sự</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cảm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nhận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của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làn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sương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mỏng</a:t>
            </a:r>
            <a:r>
              <a:rPr lang="en-US" sz="1850" dirty="0">
                <a:latin typeface="Times New Roman" pitchFamily="18" charset="0"/>
                <a:cs typeface="Times New Roman" pitchFamily="18" charset="0"/>
              </a:rPr>
              <a:t> ” </a:t>
            </a:r>
            <a:r>
              <a:rPr lang="en-US" sz="1850" dirty="0" err="1">
                <a:latin typeface="Times New Roman" pitchFamily="18" charset="0"/>
                <a:cs typeface="Times New Roman" pitchFamily="18" charset="0"/>
              </a:rPr>
              <a:t>chùng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chình</a:t>
            </a:r>
            <a:r>
              <a:rPr lang="en-US" sz="1850" dirty="0">
                <a:latin typeface="Times New Roman" pitchFamily="18" charset="0"/>
                <a:cs typeface="Times New Roman" pitchFamily="18" charset="0"/>
              </a:rPr>
              <a:t>” </a:t>
            </a:r>
          </a:p>
          <a:p>
            <a:pPr marL="127000" indent="0" algn="just">
              <a:buNone/>
            </a:pP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Nắng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cuối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hạ</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vẫn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còn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nồng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còn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sáng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nhưng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nhạt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dần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Những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ngày</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giao</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mùa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này</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đã</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ít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những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cơm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mưa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rào</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ào</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ạt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bất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ngờ</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Còn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những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cánh</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chim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bắt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đầu</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vội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vã</a:t>
            </a:r>
            <a:r>
              <a:rPr lang="en-US" sz="1850" dirty="0">
                <a:latin typeface="Times New Roman" pitchFamily="18" charset="0"/>
                <a:cs typeface="Times New Roman" pitchFamily="18" charset="0"/>
              </a:rPr>
              <a:t>: </a:t>
            </a:r>
          </a:p>
          <a:p>
            <a:pPr marL="127000" indent="0" algn="ctr">
              <a:buNone/>
            </a:pP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Sông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được</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lúc</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dềnh</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dàng</a:t>
            </a:r>
            <a:endParaRPr lang="en-US" sz="1850" dirty="0">
              <a:latin typeface="Times New Roman" pitchFamily="18" charset="0"/>
              <a:cs typeface="Times New Roman" pitchFamily="18" charset="0"/>
            </a:endParaRPr>
          </a:p>
          <a:p>
            <a:pPr marL="127000" indent="0" algn="ctr">
              <a:buNone/>
            </a:pPr>
            <a:r>
              <a:rPr lang="en-US" sz="1850" dirty="0" err="1">
                <a:latin typeface="Times New Roman" pitchFamily="18" charset="0"/>
                <a:cs typeface="Times New Roman" pitchFamily="18" charset="0"/>
              </a:rPr>
              <a:t>Chim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bắt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đầu</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vội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vã</a:t>
            </a:r>
            <a:endParaRPr lang="en-US" sz="1850" dirty="0">
              <a:latin typeface="Times New Roman" pitchFamily="18" charset="0"/>
              <a:cs typeface="Times New Roman" pitchFamily="18" charset="0"/>
            </a:endParaRPr>
          </a:p>
          <a:p>
            <a:pPr marL="127000" indent="0" algn="ctr">
              <a:buNone/>
            </a:pP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Có</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đám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mây</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mùa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hạ</a:t>
            </a:r>
            <a:endParaRPr lang="en-US" sz="1850" dirty="0">
              <a:latin typeface="Times New Roman" pitchFamily="18" charset="0"/>
              <a:cs typeface="Times New Roman" pitchFamily="18" charset="0"/>
            </a:endParaRPr>
          </a:p>
          <a:p>
            <a:pPr marL="127000" indent="0" algn="ctr">
              <a:buNone/>
            </a:pP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Vắt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nửa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mình</a:t>
            </a:r>
            <a:r>
              <a:rPr lang="en-US" sz="1850" dirty="0">
                <a:latin typeface="Times New Roman" pitchFamily="18" charset="0"/>
                <a:cs typeface="Times New Roman" pitchFamily="18" charset="0"/>
              </a:rPr>
              <a:t> sang </a:t>
            </a:r>
            <a:r>
              <a:rPr lang="en-US" sz="1850" dirty="0" err="1">
                <a:latin typeface="Times New Roman" pitchFamily="18" charset="0"/>
                <a:cs typeface="Times New Roman" pitchFamily="18" charset="0"/>
              </a:rPr>
              <a:t>thu</a:t>
            </a:r>
            <a:r>
              <a:rPr lang="en-US" sz="1850" dirty="0">
                <a:latin typeface="Times New Roman" pitchFamily="18" charset="0"/>
                <a:cs typeface="Times New Roman" pitchFamily="18" charset="0"/>
              </a:rPr>
              <a:t>”</a:t>
            </a:r>
          </a:p>
          <a:p>
            <a:pPr marL="127000" indent="0" algn="just">
              <a:buNone/>
            </a:pP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Sông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nước</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đầy</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nên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mới</a:t>
            </a:r>
            <a:r>
              <a:rPr lang="en-US" sz="1850" dirty="0">
                <a:latin typeface="Times New Roman" pitchFamily="18" charset="0"/>
                <a:cs typeface="Times New Roman" pitchFamily="18" charset="0"/>
              </a:rPr>
              <a:t> ” </a:t>
            </a:r>
            <a:r>
              <a:rPr lang="en-US" sz="1850" dirty="0" err="1">
                <a:latin typeface="Times New Roman" pitchFamily="18" charset="0"/>
                <a:cs typeface="Times New Roman" pitchFamily="18" charset="0"/>
              </a:rPr>
              <a:t>dềnh</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dàng</a:t>
            </a:r>
            <a:r>
              <a:rPr lang="en-US" sz="1850" dirty="0">
                <a:latin typeface="Times New Roman" pitchFamily="18" charset="0"/>
                <a:cs typeface="Times New Roman" pitchFamily="18" charset="0"/>
              </a:rPr>
              <a:t>” , </a:t>
            </a:r>
            <a:r>
              <a:rPr lang="en-US" sz="1850" dirty="0" err="1">
                <a:latin typeface="Times New Roman" pitchFamily="18" charset="0"/>
                <a:cs typeface="Times New Roman" pitchFamily="18" charset="0"/>
              </a:rPr>
              <a:t>nhẹ</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trôi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như</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cố</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tình</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àm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chậm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chạp</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thiếu</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khẩn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trương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để</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mất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nhiều</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thì</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giờ</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chim</a:t>
            </a:r>
            <a:r>
              <a:rPr lang="en-US" sz="1850" dirty="0">
                <a:latin typeface="Times New Roman" pitchFamily="18" charset="0"/>
                <a:cs typeface="Times New Roman" pitchFamily="18" charset="0"/>
              </a:rPr>
              <a:t> bay ” </a:t>
            </a:r>
            <a:r>
              <a:rPr lang="en-US" sz="1850" dirty="0" err="1">
                <a:latin typeface="Times New Roman" pitchFamily="18" charset="0"/>
                <a:cs typeface="Times New Roman" pitchFamily="18" charset="0"/>
              </a:rPr>
              <a:t>vội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vã</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đó</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là</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những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đàn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cú</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ngói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những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đàm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sâm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cầm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những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đàn</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chim</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đổi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mùa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tránh</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rét</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từ</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phương</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Bắc</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xa</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xôi</a:t>
            </a:r>
            <a:r>
              <a:rPr lang="en-US" sz="1850" dirty="0">
                <a:latin typeface="Times New Roman" pitchFamily="18" charset="0"/>
                <a:cs typeface="Times New Roman" pitchFamily="18" charset="0"/>
              </a:rPr>
              <a:t> bay </a:t>
            </a:r>
            <a:r>
              <a:rPr lang="en-US" sz="1850" dirty="0" err="1">
                <a:latin typeface="Times New Roman" pitchFamily="18" charset="0"/>
                <a:cs typeface="Times New Roman" pitchFamily="18" charset="0"/>
              </a:rPr>
              <a:t>vội</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vả</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về</a:t>
            </a:r>
            <a:r>
              <a:rPr lang="en-US" sz="1850" dirty="0">
                <a:latin typeface="Times New Roman" pitchFamily="18" charset="0"/>
                <a:cs typeface="Times New Roman" pitchFamily="18" charset="0"/>
              </a:rPr>
              <a:t> </a:t>
            </a:r>
            <a:r>
              <a:rPr lang="en-US" sz="1850" dirty="0" err="1">
                <a:latin typeface="Times New Roman" pitchFamily="18" charset="0"/>
                <a:cs typeface="Times New Roman" pitchFamily="18" charset="0"/>
              </a:rPr>
              <a:t>phương</a:t>
            </a:r>
            <a:r>
              <a:rPr lang="en-US" sz="1850" dirty="0">
                <a:latin typeface="Times New Roman" pitchFamily="18" charset="0"/>
                <a:cs typeface="Times New Roman" pitchFamily="18" charset="0"/>
              </a:rPr>
              <a:t> Nam.</a:t>
            </a:r>
          </a:p>
          <a:p>
            <a:pPr marL="127000" indent="0">
              <a:buNone/>
            </a:pPr>
            <a:endParaRPr lang="en-US" sz="185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302294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14300"/>
            <a:ext cx="6019800" cy="5257800"/>
          </a:xfrm>
        </p:spPr>
        <p:txBody>
          <a:bodyPr/>
          <a:lstStyle/>
          <a:p>
            <a:pPr marL="127000" indent="0" algn="just">
              <a:buNone/>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dềnh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dàng</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nhẹ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chậm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thiếu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khẩn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chim</a:t>
            </a:r>
            <a:r>
              <a:rPr lang="en-US" sz="2000" dirty="0">
                <a:latin typeface="Times New Roman" pitchFamily="18" charset="0"/>
                <a:cs typeface="Times New Roman" pitchFamily="18" charset="0"/>
              </a:rPr>
              <a:t> bay ” </a:t>
            </a:r>
            <a:r>
              <a:rPr lang="en-US" sz="2000" dirty="0" err="1">
                <a:latin typeface="Times New Roman" pitchFamily="18" charset="0"/>
                <a:cs typeface="Times New Roman" pitchFamily="18" charset="0"/>
              </a:rPr>
              <a:t>vội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ngói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sâm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mùa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rét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Bắc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xôi</a:t>
            </a:r>
            <a:r>
              <a:rPr lang="en-US" sz="2000" dirty="0">
                <a:latin typeface="Times New Roman" pitchFamily="18" charset="0"/>
                <a:cs typeface="Times New Roman" pitchFamily="18" charset="0"/>
              </a:rPr>
              <a:t> bay </a:t>
            </a:r>
            <a:r>
              <a:rPr lang="en-US" sz="2000" dirty="0" err="1">
                <a:latin typeface="Times New Roman" pitchFamily="18" charset="0"/>
                <a:cs typeface="Times New Roman" pitchFamily="18" charset="0"/>
              </a:rPr>
              <a:t>vội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phương</a:t>
            </a:r>
            <a:r>
              <a:rPr lang="en-US" sz="2000" dirty="0">
                <a:latin typeface="Times New Roman" pitchFamily="18" charset="0"/>
                <a:cs typeface="Times New Roman" pitchFamily="18" charset="0"/>
              </a:rPr>
              <a:t> Nam.</a:t>
            </a:r>
          </a:p>
          <a:p>
            <a:pPr marL="127000" indent="0" algn="just">
              <a:buNone/>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chim</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đám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mùa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trở</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hữu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tình</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chứa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vị</a:t>
            </a:r>
            <a:r>
              <a:rPr lang="en-US" sz="2000" dirty="0">
                <a:latin typeface="Times New Roman" pitchFamily="18" charset="0"/>
                <a:cs typeface="Times New Roman" pitchFamily="18" charset="0"/>
              </a:rPr>
              <a:t>.</a:t>
            </a:r>
          </a:p>
          <a:p>
            <a:pPr marL="127000" indent="0" algn="ctr">
              <a:buNone/>
            </a:pPr>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mùa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hạ</a:t>
            </a:r>
            <a:endParaRPr lang="en-US" sz="2000" dirty="0">
              <a:latin typeface="Times New Roman" pitchFamily="18" charset="0"/>
              <a:cs typeface="Times New Roman" pitchFamily="18" charset="0"/>
            </a:endParaRPr>
          </a:p>
          <a:p>
            <a:pPr marL="127000" indent="0" algn="ctr">
              <a:buNone/>
            </a:pPr>
            <a:r>
              <a:rPr lang="en-US" sz="2000" dirty="0" err="1">
                <a:latin typeface="Times New Roman" pitchFamily="18" charset="0"/>
                <a:cs typeface="Times New Roman" pitchFamily="18" charset="0"/>
              </a:rPr>
              <a:t>Vắt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nửa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mình</a:t>
            </a:r>
            <a:r>
              <a:rPr lang="en-US" sz="2000" dirty="0">
                <a:latin typeface="Times New Roman" pitchFamily="18" charset="0"/>
                <a:cs typeface="Times New Roman" pitchFamily="18" charset="0"/>
              </a:rPr>
              <a:t> sang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a:t>
            </a:r>
          </a:p>
          <a:p>
            <a:pPr marL="127000" indent="0" algn="just">
              <a:buNone/>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đặt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trời,buông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thõng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miêu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mùa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Hữu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Thỉnh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a:t>
            </a:r>
            <a:r>
              <a:rPr lang="en-US" sz="2000" dirty="0">
                <a:latin typeface="Times New Roman" pitchFamily="18" charset="0"/>
                <a:cs typeface="Times New Roman" pitchFamily="18" charset="0"/>
              </a:rPr>
              <a:t> hay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chịn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dùng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tạo</a:t>
            </a:r>
            <a:r>
              <a:rPr lang="en-US" sz="2000" dirty="0">
                <a:latin typeface="Times New Roman" pitchFamily="18" charset="0"/>
                <a:cs typeface="Times New Roman" pitchFamily="18" charset="0"/>
              </a:rPr>
              <a:t>.</a:t>
            </a:r>
          </a:p>
          <a:p>
            <a:pPr marL="127000" indent="0">
              <a:buNone/>
            </a:pPr>
            <a:endParaRPr lang="en-US" sz="20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157568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57150"/>
            <a:ext cx="5867400" cy="5029200"/>
          </a:xfrm>
        </p:spPr>
        <p:txBody>
          <a:bodyPr/>
          <a:lstStyle/>
          <a:p>
            <a:pPr marL="127000" indent="0" algn="just">
              <a:buNone/>
            </a:pPr>
            <a:r>
              <a:rPr lang="en-US" dirty="0">
                <a:latin typeface="Times New Roman" pitchFamily="18" charset="0"/>
                <a:cs typeface="Times New Roman" pitchFamily="18" charset="0"/>
              </a:rPr>
              <a:t>* </a:t>
            </a:r>
            <a:r>
              <a:rPr lang="en-US" b="1" dirty="0" err="1">
                <a:latin typeface="Times New Roman" pitchFamily="18" charset="0"/>
                <a:cs typeface="Times New Roman" pitchFamily="18" charset="0"/>
              </a:rPr>
              <a:t>Tâm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suy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ngẫm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trước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thời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khắc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mùa</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a:t>
            </a:r>
          </a:p>
          <a:p>
            <a:pPr marL="127000" indent="0" algn="just">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ngẫm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đầu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p>
          <a:p>
            <a:pPr marL="127000" indent="0" algn="ctr">
              <a:buNone/>
            </a:pP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còn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nắng</a:t>
            </a:r>
            <a:endParaRPr lang="en-US" dirty="0">
              <a:latin typeface="Times New Roman" pitchFamily="18" charset="0"/>
              <a:cs typeface="Times New Roman" pitchFamily="18" charset="0"/>
            </a:endParaRPr>
          </a:p>
          <a:p>
            <a:pPr marL="127000" indent="0" algn="ctr">
              <a:buNone/>
            </a:pP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endParaRPr lang="en-US" dirty="0">
              <a:latin typeface="Times New Roman" pitchFamily="18" charset="0"/>
              <a:cs typeface="Times New Roman" pitchFamily="18" charset="0"/>
            </a:endParaRPr>
          </a:p>
          <a:p>
            <a:pPr marL="127000" indent="0" algn="ctr">
              <a:buNone/>
            </a:pPr>
            <a:r>
              <a:rPr lang="en-US" dirty="0" err="1">
                <a:latin typeface="Times New Roman" pitchFamily="18" charset="0"/>
                <a:cs typeface="Times New Roman" pitchFamily="18" charset="0"/>
              </a:rPr>
              <a:t>Sấm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bớt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ngờ</a:t>
            </a:r>
            <a:endParaRPr lang="en-US" dirty="0">
              <a:latin typeface="Times New Roman" pitchFamily="18" charset="0"/>
              <a:cs typeface="Times New Roman" pitchFamily="18" charset="0"/>
            </a:endParaRPr>
          </a:p>
          <a:p>
            <a:pPr marL="127000" indent="0" algn="ctr">
              <a:buNone/>
            </a:pP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tuổi</a:t>
            </a:r>
            <a:r>
              <a:rPr lang="en-US" dirty="0">
                <a:latin typeface="Times New Roman" pitchFamily="18" charset="0"/>
                <a:cs typeface="Times New Roman" pitchFamily="18" charset="0"/>
              </a:rPr>
              <a:t>”</a:t>
            </a:r>
          </a:p>
          <a:p>
            <a:pPr marL="127000" indent="0" algn="just">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Nắng</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sấm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Thỉnh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còn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dần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bớt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rất</a:t>
            </a:r>
            <a:r>
              <a:rPr lang="en-US" dirty="0">
                <a:latin typeface="Times New Roman" pitchFamily="18" charset="0"/>
                <a:cs typeface="Times New Roman" pitchFamily="18" charset="0"/>
              </a:rPr>
              <a:t> hay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a:t>
            </a:r>
          </a:p>
          <a:p>
            <a:pPr marL="127000" indent="0" algn="just">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ngoại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ngẫm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đời</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sấm</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tuổi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mang</a:t>
            </a:r>
            <a:r>
              <a:rPr lang="en-US" dirty="0">
                <a:latin typeface="Times New Roman" pitchFamily="18" charset="0"/>
                <a:cs typeface="Times New Roman" pitchFamily="18" charset="0"/>
              </a:rPr>
              <a:t> ý  </a:t>
            </a:r>
            <a:r>
              <a:rPr lang="en-US" dirty="0" err="1">
                <a:latin typeface="Times New Roman" pitchFamily="18" charset="0"/>
                <a:cs typeface="Times New Roman" pitchFamily="18" charset="0"/>
              </a:rPr>
              <a:t>nghĩa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đổi</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trải</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mỗi</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378201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15000" cy="4724400"/>
          </a:xfrm>
        </p:spPr>
        <p:txBody>
          <a:bodyPr/>
          <a:lstStyle/>
          <a:p>
            <a:pPr marL="127000" indent="0" algn="just">
              <a:buNone/>
            </a:pPr>
            <a:r>
              <a:rPr lang="en-US" sz="2600" b="1" dirty="0">
                <a:latin typeface="Times New Roman" pitchFamily="18" charset="0"/>
                <a:cs typeface="Times New Roman" pitchFamily="18" charset="0"/>
              </a:rPr>
              <a:t>3. </a:t>
            </a:r>
            <a:r>
              <a:rPr lang="en-US" sz="2600" b="1" dirty="0" err="1">
                <a:latin typeface="Times New Roman" pitchFamily="18" charset="0"/>
                <a:cs typeface="Times New Roman" pitchFamily="18" charset="0"/>
              </a:rPr>
              <a:t>Kết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bài</a:t>
            </a:r>
            <a:r>
              <a:rPr lang="en-US" sz="2600" b="1" dirty="0">
                <a:latin typeface="Times New Roman" pitchFamily="18" charset="0"/>
                <a:cs typeface="Times New Roman" pitchFamily="18" charset="0"/>
              </a:rPr>
              <a:t>: </a:t>
            </a:r>
            <a:endParaRPr lang="en-US" sz="2600" dirty="0">
              <a:latin typeface="Times New Roman" pitchFamily="18" charset="0"/>
              <a:cs typeface="Times New Roman" pitchFamily="18" charset="0"/>
            </a:endParaRPr>
          </a:p>
          <a:p>
            <a:pPr marL="127000" indent="0" algn="just">
              <a:buNone/>
            </a:pP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dụng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biện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nghệ</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thuật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hóa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dụ</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biện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nghệ</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thuật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dụng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nhấn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mạnh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vẻ</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đẹ</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dịu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êm</a:t>
            </a:r>
            <a:r>
              <a:rPr lang="en-US" sz="2600" dirty="0">
                <a:latin typeface="Times New Roman" pitchFamily="18" charset="0"/>
                <a:cs typeface="Times New Roman" pitchFamily="18" charset="0"/>
              </a:rPr>
              <a:t> ả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sang </a:t>
            </a:r>
            <a:r>
              <a:rPr lang="en-US" sz="2600" dirty="0" err="1">
                <a:latin typeface="Times New Roman" pitchFamily="18" charset="0"/>
                <a:cs typeface="Times New Roman" pitchFamily="18" charset="0"/>
              </a:rPr>
              <a:t>thu</a:t>
            </a:r>
            <a:r>
              <a:rPr lang="en-US" sz="2600" dirty="0">
                <a:latin typeface="Times New Roman" pitchFamily="18" charset="0"/>
                <a:cs typeface="Times New Roman" pitchFamily="18" charset="0"/>
              </a:rPr>
              <a:t>.</a:t>
            </a:r>
          </a:p>
          <a:p>
            <a:pPr marL="127000" indent="0" algn="just">
              <a:buNone/>
            </a:pP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bài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 ta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lòng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yêu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nhiên</a:t>
            </a:r>
            <a:r>
              <a:rPr lang="en-US" sz="2600" dirty="0">
                <a:latin typeface="Times New Roman" pitchFamily="18" charset="0"/>
                <a:cs typeface="Times New Roman" pitchFamily="18" charset="0"/>
              </a:rPr>
              <a:t> , </a:t>
            </a:r>
            <a:r>
              <a:rPr lang="en-US" sz="2600" dirty="0" err="1">
                <a:latin typeface="Times New Roman" pitchFamily="18" charset="0"/>
                <a:cs typeface="Times New Roman" pitchFamily="18" charset="0"/>
              </a:rPr>
              <a:t>yêu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vẻ</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đẹp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riêng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khắc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mùa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tâm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suy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ngẫm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cuộc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04030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3350"/>
            <a:ext cx="5867400" cy="4876800"/>
          </a:xfrm>
        </p:spPr>
        <p:txBody>
          <a:bodyPr/>
          <a:lstStyle/>
          <a:p>
            <a:pPr marL="127000" indent="0">
              <a:buNone/>
            </a:pPr>
            <a:r>
              <a:rPr lang="vi-VN" sz="1700" b="1" dirty="0">
                <a:latin typeface="+mj-lt"/>
              </a:rPr>
              <a:t> ĐỀ </a:t>
            </a:r>
            <a:r>
              <a:rPr lang="en-US" sz="1700" b="1" dirty="0">
                <a:latin typeface="+mj-lt"/>
              </a:rPr>
              <a:t>3</a:t>
            </a:r>
            <a:endParaRPr lang="en-US" sz="1700" dirty="0">
              <a:latin typeface="+mj-lt"/>
            </a:endParaRPr>
          </a:p>
          <a:p>
            <a:pPr marL="127000" indent="0">
              <a:buNone/>
            </a:pPr>
            <a:r>
              <a:rPr lang="en-US" sz="1700" b="1" dirty="0" err="1">
                <a:latin typeface="+mj-lt"/>
              </a:rPr>
              <a:t>Phần</a:t>
            </a:r>
            <a:r>
              <a:rPr lang="en-US" sz="1700" b="1" dirty="0">
                <a:latin typeface="+mj-lt"/>
              </a:rPr>
              <a:t> I. ĐỌC HIỂU (3,0 </a:t>
            </a:r>
            <a:r>
              <a:rPr lang="en-US" sz="1700" b="1" dirty="0" err="1">
                <a:latin typeface="+mj-lt"/>
              </a:rPr>
              <a:t>điểm</a:t>
            </a:r>
            <a:r>
              <a:rPr lang="en-US" sz="1700" b="1" dirty="0">
                <a:latin typeface="+mj-lt"/>
              </a:rPr>
              <a:t>)</a:t>
            </a:r>
          </a:p>
          <a:p>
            <a:pPr marL="127000" indent="0">
              <a:buNone/>
            </a:pPr>
            <a:r>
              <a:rPr lang="en-US" sz="1700" dirty="0" err="1">
                <a:latin typeface="+mj-lt"/>
              </a:rPr>
              <a:t>Đọc</a:t>
            </a:r>
            <a:r>
              <a:rPr lang="en-US" sz="1700" dirty="0">
                <a:latin typeface="+mj-lt"/>
              </a:rPr>
              <a:t> </a:t>
            </a:r>
            <a:r>
              <a:rPr lang="en-US" sz="1700" dirty="0" err="1">
                <a:latin typeface="+mj-lt"/>
              </a:rPr>
              <a:t>đoạn</a:t>
            </a:r>
            <a:r>
              <a:rPr lang="en-US" sz="1700" dirty="0">
                <a:latin typeface="+mj-lt"/>
              </a:rPr>
              <a:t> </a:t>
            </a:r>
            <a:r>
              <a:rPr lang="en-US" sz="1700" dirty="0" err="1">
                <a:latin typeface="+mj-lt"/>
              </a:rPr>
              <a:t>trích</a:t>
            </a:r>
            <a:r>
              <a:rPr lang="en-US" sz="1700" dirty="0">
                <a:latin typeface="+mj-lt"/>
              </a:rPr>
              <a:t> </a:t>
            </a:r>
            <a:r>
              <a:rPr lang="en-US" sz="1700" dirty="0" err="1">
                <a:latin typeface="+mj-lt"/>
              </a:rPr>
              <a:t>dưới</a:t>
            </a:r>
            <a:r>
              <a:rPr lang="en-US" sz="1700" dirty="0">
                <a:latin typeface="+mj-lt"/>
              </a:rPr>
              <a:t> </a:t>
            </a:r>
            <a:r>
              <a:rPr lang="en-US" sz="1700" dirty="0" err="1">
                <a:latin typeface="+mj-lt"/>
              </a:rPr>
              <a:t>đây</a:t>
            </a:r>
            <a:r>
              <a:rPr lang="en-US" sz="1700" dirty="0">
                <a:latin typeface="+mj-lt"/>
              </a:rPr>
              <a:t> </a:t>
            </a:r>
            <a:r>
              <a:rPr lang="en-US" sz="1700" dirty="0" err="1">
                <a:latin typeface="+mj-lt"/>
              </a:rPr>
              <a:t>và</a:t>
            </a:r>
            <a:r>
              <a:rPr lang="en-US" sz="1700" dirty="0">
                <a:latin typeface="+mj-lt"/>
              </a:rPr>
              <a:t> </a:t>
            </a:r>
            <a:r>
              <a:rPr lang="en-US" sz="1700" dirty="0" err="1">
                <a:latin typeface="+mj-lt"/>
              </a:rPr>
              <a:t>thực</a:t>
            </a:r>
            <a:r>
              <a:rPr lang="en-US" sz="1700" dirty="0">
                <a:latin typeface="+mj-lt"/>
              </a:rPr>
              <a:t> </a:t>
            </a:r>
            <a:r>
              <a:rPr lang="en-US" sz="1700" dirty="0" err="1">
                <a:latin typeface="+mj-lt"/>
              </a:rPr>
              <a:t>hiện</a:t>
            </a:r>
            <a:r>
              <a:rPr lang="en-US" sz="1700" dirty="0">
                <a:latin typeface="+mj-lt"/>
              </a:rPr>
              <a:t> </a:t>
            </a:r>
            <a:r>
              <a:rPr lang="en-US" sz="1700" dirty="0" err="1">
                <a:latin typeface="+mj-lt"/>
              </a:rPr>
              <a:t>các</a:t>
            </a:r>
            <a:r>
              <a:rPr lang="en-US" sz="1700" dirty="0">
                <a:latin typeface="+mj-lt"/>
              </a:rPr>
              <a:t> </a:t>
            </a:r>
            <a:r>
              <a:rPr lang="en-US" sz="1700" dirty="0" err="1">
                <a:latin typeface="+mj-lt"/>
              </a:rPr>
              <a:t>yêu</a:t>
            </a:r>
            <a:r>
              <a:rPr lang="en-US" sz="1700" dirty="0">
                <a:latin typeface="+mj-lt"/>
              </a:rPr>
              <a:t> </a:t>
            </a:r>
            <a:r>
              <a:rPr lang="en-US" sz="1700" dirty="0" err="1">
                <a:latin typeface="+mj-lt"/>
              </a:rPr>
              <a:t>cầu</a:t>
            </a:r>
            <a:r>
              <a:rPr lang="en-US" sz="1700" dirty="0">
                <a:latin typeface="+mj-lt"/>
              </a:rPr>
              <a:t> </a:t>
            </a:r>
            <a:r>
              <a:rPr lang="en-US" sz="1700" dirty="0" err="1">
                <a:latin typeface="+mj-lt"/>
              </a:rPr>
              <a:t>sau</a:t>
            </a:r>
            <a:r>
              <a:rPr lang="en-US" sz="1700" dirty="0">
                <a:latin typeface="+mj-lt"/>
              </a:rPr>
              <a:t>:                                                </a:t>
            </a:r>
          </a:p>
          <a:p>
            <a:pPr marL="127000" indent="0" algn="ctr">
              <a:buNone/>
            </a:pPr>
            <a:r>
              <a:rPr lang="en-US" sz="1700" dirty="0">
                <a:latin typeface="+mj-lt"/>
              </a:rPr>
              <a:t>TỰ SỰ</a:t>
            </a:r>
          </a:p>
          <a:p>
            <a:pPr marL="127000" indent="0">
              <a:buNone/>
            </a:pPr>
            <a:r>
              <a:rPr lang="vi-VN" sz="1700" dirty="0">
                <a:latin typeface="+mj-lt"/>
              </a:rPr>
              <a:t> Dù đục, dù trong con sông vẫn chảy</a:t>
            </a:r>
            <a:endParaRPr lang="en-US" sz="1700" dirty="0">
              <a:latin typeface="+mj-lt"/>
            </a:endParaRPr>
          </a:p>
          <a:p>
            <a:pPr marL="127000" indent="0">
              <a:buNone/>
            </a:pPr>
            <a:r>
              <a:rPr lang="vi-VN" sz="1700" dirty="0">
                <a:latin typeface="+mj-lt"/>
              </a:rPr>
              <a:t>Dù cao, dù thấp cây lá vẫn xanh</a:t>
            </a:r>
            <a:endParaRPr lang="en-US" sz="1700" dirty="0">
              <a:latin typeface="+mj-lt"/>
            </a:endParaRPr>
          </a:p>
          <a:p>
            <a:pPr marL="127000" indent="0">
              <a:buNone/>
            </a:pPr>
            <a:r>
              <a:rPr lang="vi-VN" sz="1700" dirty="0">
                <a:latin typeface="+mj-lt"/>
              </a:rPr>
              <a:t>Dù người phàm tục hay kẻ tu hành</a:t>
            </a:r>
            <a:endParaRPr lang="en-US" sz="1700" dirty="0">
              <a:latin typeface="+mj-lt"/>
            </a:endParaRPr>
          </a:p>
          <a:p>
            <a:pPr marL="127000" indent="0">
              <a:buNone/>
            </a:pPr>
            <a:r>
              <a:rPr lang="vi-VN" sz="1700" dirty="0">
                <a:latin typeface="+mj-lt"/>
              </a:rPr>
              <a:t> Đều phải sống từ những điều rất nhỏ.</a:t>
            </a:r>
            <a:endParaRPr lang="en-US" sz="1700" dirty="0">
              <a:latin typeface="+mj-lt"/>
            </a:endParaRPr>
          </a:p>
          <a:p>
            <a:pPr marL="127000" indent="0">
              <a:buNone/>
            </a:pPr>
            <a:r>
              <a:rPr lang="vi-VN" sz="1700" dirty="0">
                <a:latin typeface="+mj-lt"/>
              </a:rPr>
              <a:t>Ta hay chê rằng cuộc đời méo mó</a:t>
            </a:r>
            <a:endParaRPr lang="en-US" sz="1700" dirty="0">
              <a:latin typeface="+mj-lt"/>
            </a:endParaRPr>
          </a:p>
          <a:p>
            <a:pPr marL="127000" indent="0">
              <a:buNone/>
            </a:pPr>
            <a:r>
              <a:rPr lang="vi-VN" sz="1700" dirty="0">
                <a:latin typeface="+mj-lt"/>
              </a:rPr>
              <a:t>Sao ta không tròn ngay tự trong tâm?</a:t>
            </a:r>
            <a:endParaRPr lang="en-US" sz="1700" dirty="0">
              <a:latin typeface="+mj-lt"/>
            </a:endParaRPr>
          </a:p>
          <a:p>
            <a:pPr marL="127000" indent="0">
              <a:buNone/>
            </a:pPr>
            <a:r>
              <a:rPr lang="vi-VN" sz="1700" dirty="0">
                <a:latin typeface="+mj-lt"/>
              </a:rPr>
              <a:t>Đất ấp ôm cho muôn hạt nảy mầm</a:t>
            </a:r>
            <a:endParaRPr lang="en-US" sz="1700" dirty="0">
              <a:latin typeface="+mj-lt"/>
            </a:endParaRPr>
          </a:p>
          <a:p>
            <a:pPr marL="127000" indent="0">
              <a:buNone/>
            </a:pPr>
            <a:r>
              <a:rPr lang="vi-VN" sz="1700" dirty="0">
                <a:latin typeface="+mj-lt"/>
              </a:rPr>
              <a:t>Những chồi non tự vươn lên tìm ánh sáng</a:t>
            </a:r>
            <a:endParaRPr lang="en-US" sz="1700" dirty="0">
              <a:latin typeface="+mj-lt"/>
            </a:endParaRPr>
          </a:p>
          <a:p>
            <a:pPr marL="127000" indent="0">
              <a:buNone/>
            </a:pPr>
            <a:r>
              <a:rPr lang="vi-VN" sz="1700" dirty="0">
                <a:latin typeface="+mj-lt"/>
              </a:rPr>
              <a:t>Nếu tất cả đường đời đều trơn láng</a:t>
            </a:r>
            <a:endParaRPr lang="en-US" sz="1700" dirty="0">
              <a:latin typeface="+mj-lt"/>
            </a:endParaRPr>
          </a:p>
          <a:p>
            <a:pPr marL="127000" indent="0">
              <a:buNone/>
            </a:pPr>
            <a:r>
              <a:rPr lang="vi-VN" sz="1700" dirty="0">
                <a:latin typeface="+mj-lt"/>
              </a:rPr>
              <a:t>Chắc gì ta đã nhận ra ta</a:t>
            </a:r>
            <a:endParaRPr lang="en-US" sz="1700" dirty="0">
              <a:latin typeface="+mj-lt"/>
            </a:endParaRPr>
          </a:p>
          <a:p>
            <a:pPr marL="127000" indent="0">
              <a:buNone/>
            </a:pPr>
            <a:endParaRPr lang="en-US" sz="17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4163995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742950"/>
            <a:ext cx="6019800" cy="4648200"/>
          </a:xfrm>
        </p:spPr>
        <p:txBody>
          <a:bodyPr/>
          <a:lstStyle/>
          <a:p>
            <a:pPr marL="127000" indent="0">
              <a:buNone/>
            </a:pPr>
            <a:r>
              <a:rPr lang="vi-VN" sz="2000" dirty="0">
                <a:latin typeface="+mj-lt"/>
              </a:rPr>
              <a:t>Ai trong đời cũng có thể tiến xa</a:t>
            </a:r>
            <a:endParaRPr lang="en-US" sz="2000" dirty="0">
              <a:latin typeface="+mj-lt"/>
            </a:endParaRPr>
          </a:p>
          <a:p>
            <a:pPr marL="127000" indent="0">
              <a:buNone/>
            </a:pPr>
            <a:r>
              <a:rPr lang="vi-VN" sz="2000" dirty="0">
                <a:latin typeface="+mj-lt"/>
              </a:rPr>
              <a:t>Nếu có khả năng tự mình đứng dậy.</a:t>
            </a:r>
            <a:endParaRPr lang="en-US" sz="2000" dirty="0">
              <a:latin typeface="+mj-lt"/>
            </a:endParaRPr>
          </a:p>
          <a:p>
            <a:pPr marL="127000" indent="0">
              <a:buNone/>
            </a:pPr>
            <a:r>
              <a:rPr lang="vi-VN" sz="2000" dirty="0">
                <a:latin typeface="+mj-lt"/>
              </a:rPr>
              <a:t>Hạnh phúc cũng như bầu trời này vậy</a:t>
            </a:r>
            <a:endParaRPr lang="en-US" sz="2000" dirty="0">
              <a:latin typeface="+mj-lt"/>
            </a:endParaRPr>
          </a:p>
          <a:p>
            <a:pPr marL="127000" indent="0">
              <a:buNone/>
            </a:pPr>
            <a:r>
              <a:rPr lang="vi-VN" sz="2000" dirty="0">
                <a:latin typeface="+mj-lt"/>
              </a:rPr>
              <a:t>Đâu chỉ dành cho một riêng ai.</a:t>
            </a:r>
            <a:endParaRPr lang="en-US" sz="2000" dirty="0">
              <a:latin typeface="+mj-lt"/>
            </a:endParaRPr>
          </a:p>
          <a:p>
            <a:pPr marL="127000" indent="0">
              <a:buNone/>
            </a:pPr>
            <a:r>
              <a:rPr lang="vi-VN" sz="2000" dirty="0">
                <a:latin typeface="+mj-lt"/>
              </a:rPr>
              <a:t>                                                                  (Lưu Quang Vũ)</a:t>
            </a:r>
            <a:endParaRPr lang="en-US" sz="2000" dirty="0">
              <a:latin typeface="+mj-lt"/>
            </a:endParaRPr>
          </a:p>
          <a:p>
            <a:pPr marL="127000" indent="0">
              <a:buNone/>
            </a:pPr>
            <a:r>
              <a:rPr lang="vi-VN" sz="2000" b="1" dirty="0">
                <a:latin typeface="+mj-lt"/>
              </a:rPr>
              <a:t>Câu 1</a:t>
            </a:r>
            <a:r>
              <a:rPr lang="vi-VN" sz="2000" dirty="0">
                <a:latin typeface="+mj-lt"/>
              </a:rPr>
              <a:t>(0,5 điểm): Xác định  phương thức biểu đạt chính được sử dụng trong văn bản trên. </a:t>
            </a:r>
            <a:endParaRPr lang="en-US" sz="2000" dirty="0">
              <a:latin typeface="+mj-lt"/>
            </a:endParaRPr>
          </a:p>
          <a:p>
            <a:pPr marL="127000" indent="0">
              <a:buNone/>
            </a:pPr>
            <a:r>
              <a:rPr lang="vi-VN" sz="2000" b="1" dirty="0">
                <a:latin typeface="+mj-lt"/>
              </a:rPr>
              <a:t>Câu 2</a:t>
            </a:r>
            <a:r>
              <a:rPr lang="vi-VN" sz="2000" dirty="0">
                <a:latin typeface="+mj-lt"/>
              </a:rPr>
              <a:t>(0,5 điểm)</a:t>
            </a:r>
            <a:r>
              <a:rPr lang="vi-VN" sz="2000" b="1" dirty="0">
                <a:latin typeface="+mj-lt"/>
              </a:rPr>
              <a:t>:</a:t>
            </a:r>
            <a:r>
              <a:rPr lang="vi-VN" sz="2000" dirty="0">
                <a:latin typeface="+mj-lt"/>
              </a:rPr>
              <a:t> Em hiểu thế nào về ý nghĩa 2 câu thơ sau:</a:t>
            </a:r>
            <a:endParaRPr lang="en-US" sz="2000" dirty="0">
              <a:latin typeface="+mj-lt"/>
            </a:endParaRPr>
          </a:p>
          <a:p>
            <a:pPr marL="127000" indent="0">
              <a:buNone/>
            </a:pPr>
            <a:r>
              <a:rPr lang="vi-VN" sz="2000" dirty="0">
                <a:latin typeface="+mj-lt"/>
              </a:rPr>
              <a:t>"Đất ấp ôm cho muôn hạt nảy mầm</a:t>
            </a:r>
            <a:endParaRPr lang="en-US" sz="2000" dirty="0">
              <a:latin typeface="+mj-lt"/>
            </a:endParaRPr>
          </a:p>
          <a:p>
            <a:pPr marL="127000" indent="0">
              <a:buNone/>
            </a:pPr>
            <a:r>
              <a:rPr lang="vi-VN" sz="2000" dirty="0">
                <a:latin typeface="+mj-lt"/>
              </a:rPr>
              <a:t>Những chồi non tự vươn lên tìm ánh sáng".</a:t>
            </a: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96599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3350"/>
            <a:ext cx="6172200" cy="5010150"/>
          </a:xfrm>
        </p:spPr>
        <p:txBody>
          <a:bodyPr/>
          <a:lstStyle/>
          <a:p>
            <a:pPr marL="127000" indent="0">
              <a:buNone/>
            </a:pPr>
            <a:r>
              <a:rPr lang="vi-VN" sz="1800" b="1" dirty="0">
                <a:latin typeface="+mj-lt"/>
              </a:rPr>
              <a:t>Câu 3</a:t>
            </a:r>
            <a:r>
              <a:rPr lang="vi-VN" sz="1800" dirty="0">
                <a:latin typeface="+mj-lt"/>
              </a:rPr>
              <a:t> (1 điểm): Theo em, vì sao tác giả nói rằng:</a:t>
            </a:r>
            <a:endParaRPr lang="en-US" sz="1800" dirty="0">
              <a:latin typeface="+mj-lt"/>
            </a:endParaRPr>
          </a:p>
          <a:p>
            <a:pPr marL="127000" indent="0">
              <a:buNone/>
            </a:pPr>
            <a:r>
              <a:rPr lang="vi-VN" sz="1800" dirty="0">
                <a:latin typeface="+mj-lt"/>
              </a:rPr>
              <a:t>                        "Nếu tất cả đường đời đều trơn láng</a:t>
            </a:r>
            <a:endParaRPr lang="en-US" sz="1800" dirty="0">
              <a:latin typeface="+mj-lt"/>
            </a:endParaRPr>
          </a:p>
          <a:p>
            <a:pPr marL="127000" indent="0">
              <a:buNone/>
            </a:pPr>
            <a:r>
              <a:rPr lang="vi-VN" sz="1800" dirty="0">
                <a:latin typeface="+mj-lt"/>
              </a:rPr>
              <a:t>    </a:t>
            </a:r>
            <a:r>
              <a:rPr lang="en-US" sz="1800" dirty="0">
                <a:latin typeface="+mj-lt"/>
              </a:rPr>
              <a:t>                     </a:t>
            </a:r>
            <a:r>
              <a:rPr lang="vi-VN" sz="1800" dirty="0">
                <a:latin typeface="+mj-lt"/>
              </a:rPr>
              <a:t>Chắc gì ta đã nhận ra ta"</a:t>
            </a:r>
            <a:endParaRPr lang="en-US" sz="1800" dirty="0">
              <a:latin typeface="+mj-lt"/>
            </a:endParaRPr>
          </a:p>
          <a:p>
            <a:pPr marL="127000" indent="0">
              <a:buNone/>
            </a:pPr>
            <a:r>
              <a:rPr lang="vi-VN" sz="1800" b="1" dirty="0">
                <a:latin typeface="+mj-lt"/>
              </a:rPr>
              <a:t>Câu 4</a:t>
            </a:r>
            <a:r>
              <a:rPr lang="vi-VN" sz="1800" dirty="0">
                <a:latin typeface="+mj-lt"/>
              </a:rPr>
              <a:t> (1 điểm): Thông điệp nào của văn bản trên có ý nghĩa nhất đối với </a:t>
            </a:r>
            <a:r>
              <a:rPr lang="en-US" sz="1800" dirty="0">
                <a:latin typeface="+mj-lt"/>
              </a:rPr>
              <a:t> </a:t>
            </a:r>
            <a:r>
              <a:rPr lang="vi-VN" sz="1800" dirty="0">
                <a:latin typeface="+mj-lt"/>
              </a:rPr>
              <a:t>anh/chị?</a:t>
            </a:r>
            <a:endParaRPr lang="en-US" sz="1800" dirty="0">
              <a:latin typeface="+mj-lt"/>
            </a:endParaRPr>
          </a:p>
          <a:p>
            <a:pPr marL="127000" indent="0">
              <a:buNone/>
            </a:pPr>
            <a:r>
              <a:rPr lang="vi-VN" sz="1800" b="1" dirty="0">
                <a:latin typeface="+mj-lt"/>
              </a:rPr>
              <a:t>II. LÀM VĂN</a:t>
            </a:r>
            <a:r>
              <a:rPr lang="vi-VN" sz="1800" dirty="0">
                <a:latin typeface="+mj-lt"/>
              </a:rPr>
              <a:t> (7,0 điểm)</a:t>
            </a:r>
            <a:endParaRPr lang="en-US" sz="1800" dirty="0">
              <a:latin typeface="+mj-lt"/>
            </a:endParaRPr>
          </a:p>
          <a:p>
            <a:pPr marL="127000" indent="0">
              <a:buNone/>
            </a:pPr>
            <a:r>
              <a:rPr lang="vi-VN" sz="1800" b="1" dirty="0">
                <a:latin typeface="+mj-lt"/>
              </a:rPr>
              <a:t>Câu 1 (2,0 điểm):</a:t>
            </a:r>
            <a:endParaRPr lang="en-US" sz="1800" dirty="0">
              <a:latin typeface="+mj-lt"/>
            </a:endParaRPr>
          </a:p>
          <a:p>
            <a:pPr marL="127000" indent="0">
              <a:buNone/>
            </a:pPr>
            <a:r>
              <a:rPr lang="vi-VN" sz="1800" dirty="0">
                <a:latin typeface="+mj-lt"/>
              </a:rPr>
              <a:t>Hãy viết 01 đoạn văn (khoảng 200 chữ) trình bày suy nghĩ của em về 2 câu thơ trong văn bản ở phần Đọc hiểu:</a:t>
            </a:r>
            <a:endParaRPr lang="en-US" sz="1800" dirty="0">
              <a:latin typeface="+mj-lt"/>
            </a:endParaRPr>
          </a:p>
          <a:p>
            <a:pPr marL="127000" indent="0">
              <a:buNone/>
            </a:pPr>
            <a:r>
              <a:rPr lang="vi-VN" sz="1800" dirty="0">
                <a:latin typeface="+mj-lt"/>
              </a:rPr>
              <a:t>"Ta hay chê rằng cuộc đời méo mó</a:t>
            </a:r>
            <a:endParaRPr lang="en-US" sz="1800" dirty="0">
              <a:latin typeface="+mj-lt"/>
            </a:endParaRPr>
          </a:p>
          <a:p>
            <a:pPr marL="127000" indent="0">
              <a:buNone/>
            </a:pPr>
            <a:r>
              <a:rPr lang="vi-VN" sz="1800" dirty="0">
                <a:latin typeface="+mj-lt"/>
              </a:rPr>
              <a:t>Sao ta không tròn ngay tự trong tâm"</a:t>
            </a:r>
            <a:endParaRPr lang="en-US" sz="1800" dirty="0">
              <a:latin typeface="+mj-lt"/>
            </a:endParaRPr>
          </a:p>
          <a:p>
            <a:pPr marL="127000" indent="0">
              <a:buNone/>
            </a:pPr>
            <a:r>
              <a:rPr lang="vi-VN" sz="1800" b="1" dirty="0">
                <a:latin typeface="+mj-lt"/>
              </a:rPr>
              <a:t>Câu 2. (5,0 điểm)</a:t>
            </a:r>
            <a:endParaRPr lang="en-US" sz="1800" dirty="0">
              <a:latin typeface="+mj-lt"/>
            </a:endParaRPr>
          </a:p>
          <a:p>
            <a:pPr marL="127000" indent="0">
              <a:buNone/>
            </a:pPr>
            <a:r>
              <a:rPr lang="vi-VN" sz="1800" dirty="0">
                <a:latin typeface="+mj-lt"/>
              </a:rPr>
              <a:t>Cảm nhận của em về sự chuyển biến tâm tư của người lính qua bài thơ </a:t>
            </a:r>
            <a:r>
              <a:rPr lang="vi-VN" sz="1800" i="1" dirty="0">
                <a:latin typeface="+mj-lt"/>
              </a:rPr>
              <a:t>Ánh trăng </a:t>
            </a:r>
            <a:r>
              <a:rPr lang="vi-VN" sz="1800" dirty="0">
                <a:latin typeface="+mj-lt"/>
              </a:rPr>
              <a:t>của Nguyễn Duy. Bài thơ đã gợi cho em bài học gì về cách sống của cá nhân?</a:t>
            </a:r>
            <a:endParaRPr lang="en-US" sz="1800" dirty="0">
              <a:latin typeface="+mj-lt"/>
            </a:endParaRPr>
          </a:p>
          <a:p>
            <a:pPr marL="127000" indent="0">
              <a:buNone/>
            </a:pPr>
            <a:r>
              <a:rPr lang="en-US" sz="1800" dirty="0">
                <a:latin typeface="+mj-lt"/>
              </a:rPr>
              <a:t> </a:t>
            </a:r>
          </a:p>
          <a:p>
            <a:pPr marL="127000" indent="0">
              <a:buNone/>
            </a:pPr>
            <a:endParaRPr lang="en-US" sz="1800" dirty="0">
              <a:latin typeface="+mj-lt"/>
            </a:endParaRPr>
          </a:p>
          <a:p>
            <a:pPr marL="127000" indent="0">
              <a:buNone/>
            </a:pPr>
            <a:endParaRPr lang="en-US" sz="18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178778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Effect transition="in" filter="fade">
                                      <p:cBhvr>
                                        <p:cTn id="73" dur="1000"/>
                                        <p:tgtEl>
                                          <p:spTgt spid="3">
                                            <p:txEl>
                                              <p:pRg st="10" end="10"/>
                                            </p:txEl>
                                          </p:spTgt>
                                        </p:tgtEl>
                                      </p:cBhvr>
                                    </p:animEffect>
                                    <p:anim calcmode="lin" valueType="num">
                                      <p:cBhvr>
                                        <p:cTn id="7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15000" cy="4876800"/>
          </a:xfrm>
        </p:spPr>
        <p:txBody>
          <a:bodyPr/>
          <a:lstStyle/>
          <a:p>
            <a:pPr marL="127000" indent="0" algn="ctr">
              <a:buNone/>
            </a:pPr>
            <a:r>
              <a:rPr lang="en-US" sz="2000" dirty="0">
                <a:solidFill>
                  <a:srgbClr val="FF0000"/>
                </a:solidFill>
                <a:latin typeface="Times New Roman" pitchFamily="18" charset="0"/>
                <a:cs typeface="Times New Roman" pitchFamily="18" charset="0"/>
              </a:rPr>
              <a:t>HƯỚNG DẪN TRẢ LỜI:</a:t>
            </a:r>
          </a:p>
          <a:p>
            <a:pPr marL="127000" indent="0" algn="just">
              <a:buNone/>
            </a:pPr>
            <a:r>
              <a:rPr lang="vi-VN" sz="2000" b="1" dirty="0">
                <a:latin typeface="Times New Roman" pitchFamily="18" charset="0"/>
                <a:cs typeface="Times New Roman" pitchFamily="18" charset="0"/>
              </a:rPr>
              <a:t>Phần I. ĐỌC HIỂU (3,0 điểm)</a:t>
            </a:r>
            <a:endParaRPr lang="en-US" sz="2000" b="1" dirty="0">
              <a:latin typeface="Times New Roman" pitchFamily="18" charset="0"/>
              <a:cs typeface="Times New Roman" pitchFamily="18" charset="0"/>
            </a:endParaRPr>
          </a:p>
          <a:p>
            <a:pPr marL="127000" indent="0" algn="just">
              <a:buNone/>
            </a:pP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a:t>
            </a:r>
            <a:r>
              <a:rPr lang="vi-VN" sz="2000" dirty="0">
                <a:latin typeface="Times New Roman" pitchFamily="18" charset="0"/>
                <a:cs typeface="Times New Roman" pitchFamily="18" charset="0"/>
              </a:rPr>
              <a:t>Phương thức biểu đạt chính được sử dụng trong văn bản là: biểu cảm .</a:t>
            </a:r>
            <a:r>
              <a:rPr lang="en-US" sz="2000" dirty="0">
                <a:latin typeface="Times New Roman" pitchFamily="18" charset="0"/>
                <a:cs typeface="Times New Roman" pitchFamily="18" charset="0"/>
              </a:rPr>
              <a:t> </a:t>
            </a:r>
          </a:p>
          <a:p>
            <a:pPr marL="127000" indent="0" algn="just">
              <a:buNone/>
            </a:pP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2:  </a:t>
            </a:r>
          </a:p>
          <a:p>
            <a:pPr marL="127000" indent="0" algn="just">
              <a:buNone/>
            </a:pPr>
            <a:r>
              <a:rPr lang="vi-VN" sz="2000" dirty="0">
                <a:latin typeface="Times New Roman" pitchFamily="18" charset="0"/>
                <a:cs typeface="Times New Roman" pitchFamily="18" charset="0"/>
              </a:rPr>
              <a:t>Ý nghĩa 2 câu thơ: </a:t>
            </a:r>
            <a:endParaRPr lang="en-US" sz="2000" dirty="0">
              <a:latin typeface="Times New Roman" pitchFamily="18" charset="0"/>
              <a:cs typeface="Times New Roman" pitchFamily="18" charset="0"/>
            </a:endParaRPr>
          </a:p>
          <a:p>
            <a:pPr marL="127000" indent="0" algn="just">
              <a:buNone/>
            </a:pPr>
            <a:r>
              <a:rPr lang="vi-VN" sz="2000" dirty="0">
                <a:latin typeface="Times New Roman" pitchFamily="18" charset="0"/>
                <a:cs typeface="Times New Roman" pitchFamily="18" charset="0"/>
              </a:rPr>
              <a:t>"Đất ấp ôm cho muôn hạt nảy mầm</a:t>
            </a:r>
            <a:endParaRPr lang="en-US" sz="2000" dirty="0">
              <a:latin typeface="Times New Roman" pitchFamily="18" charset="0"/>
              <a:cs typeface="Times New Roman" pitchFamily="18" charset="0"/>
            </a:endParaRPr>
          </a:p>
          <a:p>
            <a:pPr marL="127000" indent="0" algn="just">
              <a:buNone/>
            </a:pPr>
            <a:r>
              <a:rPr lang="vi-VN" sz="2000" dirty="0">
                <a:latin typeface="Times New Roman" pitchFamily="18" charset="0"/>
                <a:cs typeface="Times New Roman" pitchFamily="18" charset="0"/>
              </a:rPr>
              <a:t>Những chồi non tự vươn lên tìm ánh sáng"</a:t>
            </a:r>
            <a:endParaRPr lang="en-US" sz="2000" dirty="0">
              <a:latin typeface="Times New Roman" pitchFamily="18" charset="0"/>
              <a:cs typeface="Times New Roman" pitchFamily="18" charset="0"/>
            </a:endParaRPr>
          </a:p>
          <a:p>
            <a:pPr marL="127000" indent="0" algn="just">
              <a:buNone/>
            </a:pPr>
            <a:r>
              <a:rPr lang="vi-VN" sz="2000" dirty="0">
                <a:latin typeface="Times New Roman" pitchFamily="18" charset="0"/>
                <a:cs typeface="Times New Roman" pitchFamily="18" charset="0"/>
              </a:rPr>
              <a:t>- "Đất" - nguồn sống, nguồn dinh dưỡng cho hạt nảy mầm. Cũng như cuộc sống trong cõi đời này không dành riêng cho một ai mà cho tất cả chúng ta.</a:t>
            </a:r>
            <a:endParaRPr lang="en-US" sz="2000" dirty="0">
              <a:latin typeface="Times New Roman" pitchFamily="18" charset="0"/>
              <a:cs typeface="Times New Roman" pitchFamily="18" charset="0"/>
            </a:endParaRPr>
          </a:p>
          <a:p>
            <a:pPr marL="127000" indent="0" algn="just">
              <a:buNone/>
            </a:pPr>
            <a:r>
              <a:rPr lang="vi-VN" sz="2000" dirty="0">
                <a:latin typeface="Times New Roman" pitchFamily="18" charset="0"/>
                <a:cs typeface="Times New Roman" pitchFamily="18" charset="0"/>
              </a:rPr>
              <a:t>-  Hạnh phúc ở quanh ta nhưng không tự nhiên đến. Nếu muốn có cuộc sống tốt đẹp, muốn có hạnh phúc, tự mỗi người phải có suy nghĩ và hành động tích cực.</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30048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228600" y="133350"/>
            <a:ext cx="5449057" cy="4876800"/>
          </a:xfrm>
        </p:spPr>
        <p:txBody>
          <a:bodyPr/>
          <a:lstStyle/>
          <a:p>
            <a:pPr marL="139700" indent="0" algn="just">
              <a:buNone/>
            </a:pPr>
            <a:r>
              <a:rPr lang="nl-NL" sz="1800" dirty="0">
                <a:latin typeface="Times New Roman" pitchFamily="18" charset="0"/>
                <a:cs typeface="Times New Roman" pitchFamily="18" charset="0"/>
              </a:rPr>
              <a:t>Hôm sau, khi cô bé tới công viên đã thấy ông già ngồi ở chiếc ghế đá hôm trước. Khuôn mặt hiền từ mỉm cười chào cô bé. Cô lại hát, cụ già vẫn chăm chú lắng nghe. Ông vỗ tay lớn: “Cảm ơn cháu, cháu gái bé nhỏ của ta, cháu hát hay quá!” Nói xong cụ già lại một mình chậm rãi bước đi. Như vậy, nhiều năm trôi qua, cô bé giờ đây đã trở thành một ca sĩ nổi tiếng. Cô gái vẫn không quên cụ già ngồi tựa lưng vào thành ghế đá trong công viên nghe cô hát. Một buổi chiều mùa đông, cô đến công viên tìm cụ nhưng ở đó chỉ còn lại chiếc ghế đá trống không. Cô hỏi mọi người trong công viên về ông cụ:</a:t>
            </a:r>
            <a:endParaRPr lang="en-US" sz="1800" dirty="0">
              <a:latin typeface="Times New Roman" pitchFamily="18" charset="0"/>
              <a:cs typeface="Times New Roman" pitchFamily="18" charset="0"/>
            </a:endParaRPr>
          </a:p>
          <a:p>
            <a:pPr marL="139700" indent="0" algn="just">
              <a:buNone/>
            </a:pPr>
            <a:r>
              <a:rPr lang="nl-NL" sz="1800" dirty="0">
                <a:latin typeface="Times New Roman" pitchFamily="18" charset="0"/>
                <a:cs typeface="Times New Roman" pitchFamily="18" charset="0"/>
              </a:rPr>
              <a:t>- Ông cụ bị điếc ấy ư? Ông ấy đã qua đời rồi, một người trong công viên nói với cô.</a:t>
            </a:r>
            <a:endParaRPr lang="en-US" sz="1800" dirty="0">
              <a:latin typeface="Times New Roman" pitchFamily="18" charset="0"/>
              <a:cs typeface="Times New Roman" pitchFamily="18" charset="0"/>
            </a:endParaRPr>
          </a:p>
          <a:p>
            <a:pPr marL="139700" indent="0" algn="just">
              <a:buNone/>
            </a:pPr>
            <a:r>
              <a:rPr lang="nl-NL" sz="1800" dirty="0">
                <a:latin typeface="Times New Roman" pitchFamily="18" charset="0"/>
                <a:cs typeface="Times New Roman" pitchFamily="18" charset="0"/>
              </a:rPr>
              <a:t>Cô gái sững người, bật khóc. Hóa ra, bao nhiêu năm nay, tiếng hát của cô luôn được khích lệ bởi một đôi tai đặc biệt: đôi tai của tâm hồn.</a:t>
            </a:r>
            <a:endParaRPr lang="en-US" sz="1800" dirty="0">
              <a:latin typeface="Times New Roman" pitchFamily="18" charset="0"/>
              <a:cs typeface="Times New Roman" pitchFamily="18" charset="0"/>
            </a:endParaRPr>
          </a:p>
          <a:p>
            <a:pPr marL="139700" indent="0" algn="just">
              <a:buNone/>
            </a:pPr>
            <a:endParaRPr lang="en-US" sz="1800" dirty="0"/>
          </a:p>
        </p:txBody>
      </p:sp>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71756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9050"/>
            <a:ext cx="5638800" cy="5162550"/>
          </a:xfrm>
        </p:spPr>
        <p:txBody>
          <a:bodyPr/>
          <a:lstStyle/>
          <a:p>
            <a:pPr marL="127000" indent="0" algn="just">
              <a:buNone/>
            </a:pPr>
            <a:r>
              <a:rPr lang="en-US" sz="1800" dirty="0" err="1">
                <a:latin typeface="Times New Roman" pitchFamily="18" charset="0"/>
                <a:cs typeface="Times New Roman" pitchFamily="18" charset="0"/>
              </a:rPr>
              <a:t>Câu</a:t>
            </a:r>
            <a:r>
              <a:rPr lang="en-US" sz="1800" dirty="0">
                <a:latin typeface="Times New Roman" pitchFamily="18" charset="0"/>
                <a:cs typeface="Times New Roman" pitchFamily="18" charset="0"/>
              </a:rPr>
              <a:t> 3:</a:t>
            </a:r>
          </a:p>
          <a:p>
            <a:pPr marL="127000" indent="0" algn="just">
              <a:buNone/>
            </a:pPr>
            <a:r>
              <a:rPr lang="vi-VN" sz="1800" dirty="0">
                <a:latin typeface="Times New Roman" pitchFamily="18" charset="0"/>
                <a:cs typeface="Times New Roman" pitchFamily="18" charset="0"/>
              </a:rPr>
              <a:t>Ý nghĩa 2 câu thơ: </a:t>
            </a:r>
            <a:endParaRPr lang="en-US" sz="1800" dirty="0">
              <a:latin typeface="Times New Roman" pitchFamily="18" charset="0"/>
              <a:cs typeface="Times New Roman" pitchFamily="18" charset="0"/>
            </a:endParaRPr>
          </a:p>
          <a:p>
            <a:pPr marL="127000" indent="0" algn="just">
              <a:buNone/>
            </a:pPr>
            <a:r>
              <a:rPr lang="vi-VN" sz="1800" dirty="0">
                <a:latin typeface="Times New Roman" pitchFamily="18" charset="0"/>
                <a:cs typeface="Times New Roman" pitchFamily="18" charset="0"/>
              </a:rPr>
              <a:t>"Đất ấp ôm cho muôn hạt nảy mầm</a:t>
            </a:r>
            <a:endParaRPr lang="en-US" sz="1800" dirty="0">
              <a:latin typeface="Times New Roman" pitchFamily="18" charset="0"/>
              <a:cs typeface="Times New Roman" pitchFamily="18" charset="0"/>
            </a:endParaRPr>
          </a:p>
          <a:p>
            <a:pPr marL="127000" indent="0" algn="just">
              <a:buNone/>
            </a:pPr>
            <a:r>
              <a:rPr lang="vi-VN" sz="1800" dirty="0">
                <a:latin typeface="Times New Roman" pitchFamily="18" charset="0"/>
                <a:cs typeface="Times New Roman" pitchFamily="18" charset="0"/>
              </a:rPr>
              <a:t>Những chồi non tự vươn lên tìm ánh sáng"</a:t>
            </a:r>
            <a:endParaRPr lang="en-US" sz="1800" dirty="0">
              <a:latin typeface="Times New Roman" pitchFamily="18" charset="0"/>
              <a:cs typeface="Times New Roman" pitchFamily="18" charset="0"/>
            </a:endParaRPr>
          </a:p>
          <a:p>
            <a:pPr marL="127000" indent="0" algn="just">
              <a:buNone/>
            </a:pPr>
            <a:r>
              <a:rPr lang="vi-VN" sz="1800" dirty="0">
                <a:latin typeface="Times New Roman" pitchFamily="18" charset="0"/>
                <a:cs typeface="Times New Roman" pitchFamily="18" charset="0"/>
              </a:rPr>
              <a:t>- "Đất" - nguồn sống, nguồn dinh dưỡng cho hạt nảy mầm. Cũng như cuộc sống trong cõi đời này không dành riêng cho một ai mà cho tất cả chúng ta.</a:t>
            </a:r>
            <a:endParaRPr lang="en-US" sz="1800" dirty="0">
              <a:latin typeface="Times New Roman" pitchFamily="18" charset="0"/>
              <a:cs typeface="Times New Roman" pitchFamily="18" charset="0"/>
            </a:endParaRPr>
          </a:p>
          <a:p>
            <a:pPr marL="127000" indent="0" algn="just">
              <a:buNone/>
            </a:pPr>
            <a:r>
              <a:rPr lang="en-US" sz="1800" dirty="0">
                <a:latin typeface="Times New Roman" pitchFamily="18" charset="0"/>
                <a:cs typeface="Times New Roman" pitchFamily="18" charset="0"/>
              </a:rPr>
              <a:t>-</a:t>
            </a:r>
            <a:r>
              <a:rPr lang="vi-VN" sz="1800" dirty="0">
                <a:latin typeface="Times New Roman" pitchFamily="18" charset="0"/>
                <a:cs typeface="Times New Roman" pitchFamily="18" charset="0"/>
              </a:rPr>
              <a:t>Hạnh phúc ở quanh ta nhưng không tự nhiên đến. Nếu muốn có cuộc sống tốt đẹp, muốn có hạnh phúc, tự mỗi người phải có suy nghĩ và hành động tích cực.</a:t>
            </a:r>
            <a:endParaRPr lang="en-US" sz="1800" dirty="0">
              <a:latin typeface="Times New Roman" pitchFamily="18" charset="0"/>
              <a:cs typeface="Times New Roman" pitchFamily="18" charset="0"/>
            </a:endParaRPr>
          </a:p>
          <a:p>
            <a:pPr marL="127000" indent="0" algn="just">
              <a:buNone/>
            </a:pPr>
            <a:r>
              <a:rPr lang="en-US" sz="1800" dirty="0" err="1">
                <a:latin typeface="Times New Roman" pitchFamily="18" charset="0"/>
                <a:cs typeface="Times New Roman" pitchFamily="18" charset="0"/>
              </a:rPr>
              <a:t>Câu</a:t>
            </a:r>
            <a:r>
              <a:rPr lang="en-US" sz="1800" dirty="0">
                <a:latin typeface="Times New Roman" pitchFamily="18" charset="0"/>
                <a:cs typeface="Times New Roman" pitchFamily="18" charset="0"/>
              </a:rPr>
              <a:t> 4: </a:t>
            </a:r>
          </a:p>
          <a:p>
            <a:pPr marL="127000" indent="0" algn="just">
              <a:buNone/>
            </a:pPr>
            <a:r>
              <a:rPr lang="vi-VN" sz="1800" dirty="0">
                <a:latin typeface="Times New Roman" pitchFamily="18" charset="0"/>
                <a:cs typeface="Times New Roman" pitchFamily="18" charset="0"/>
              </a:rPr>
              <a:t>- Dù là ai, làm gì, có địa vị xã hội thế nào cũng phải sống từ những điều rất nhỏ; biết nâng niu, trân trọng những cái nhỏ bé trong cuộc sống.</a:t>
            </a:r>
            <a:endParaRPr lang="en-US" sz="1800" dirty="0">
              <a:latin typeface="Times New Roman" pitchFamily="18" charset="0"/>
              <a:cs typeface="Times New Roman" pitchFamily="18" charset="0"/>
            </a:endParaRPr>
          </a:p>
          <a:p>
            <a:pPr marL="127000" indent="0" algn="just">
              <a:buNone/>
            </a:pPr>
            <a:r>
              <a:rPr lang="vi-VN" sz="1800" dirty="0">
                <a:latin typeface="Times New Roman" pitchFamily="18" charset="0"/>
                <a:cs typeface="Times New Roman" pitchFamily="18" charset="0"/>
              </a:rPr>
              <a:t>- Con người có trải qua thử thách mới hiểu rõ chính mình và trưởng thành hơn.</a:t>
            </a:r>
            <a:endParaRPr lang="en-US" sz="18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35607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57150"/>
            <a:ext cx="5715000" cy="5029200"/>
          </a:xfrm>
        </p:spPr>
        <p:txBody>
          <a:bodyPr/>
          <a:lstStyle/>
          <a:p>
            <a:pPr marL="127000" indent="0">
              <a:buNone/>
            </a:pPr>
            <a:r>
              <a:rPr lang="vi-VN" sz="1850" b="1" dirty="0">
                <a:latin typeface="+mj-lt"/>
              </a:rPr>
              <a:t>II. LÀM VĂN </a:t>
            </a:r>
            <a:r>
              <a:rPr lang="en-US" sz="1850" b="1" dirty="0">
                <a:latin typeface="+mj-lt"/>
              </a:rPr>
              <a:t>( 7 </a:t>
            </a:r>
            <a:r>
              <a:rPr lang="en-US" sz="1850" b="1" dirty="0" err="1">
                <a:latin typeface="+mj-lt"/>
              </a:rPr>
              <a:t>Điểm</a:t>
            </a:r>
            <a:r>
              <a:rPr lang="en-US" sz="1850" b="1" dirty="0">
                <a:latin typeface="+mj-lt"/>
              </a:rPr>
              <a:t>)</a:t>
            </a:r>
          </a:p>
          <a:p>
            <a:pPr marL="127000" indent="0">
              <a:buNone/>
            </a:pPr>
            <a:r>
              <a:rPr lang="en-US" sz="1850" dirty="0" err="1">
                <a:latin typeface="+mj-lt"/>
              </a:rPr>
              <a:t>Câu</a:t>
            </a:r>
            <a:r>
              <a:rPr lang="en-US" sz="1850" dirty="0">
                <a:latin typeface="+mj-lt"/>
              </a:rPr>
              <a:t> 1:</a:t>
            </a:r>
          </a:p>
          <a:p>
            <a:pPr marL="127000" indent="0">
              <a:buNone/>
            </a:pPr>
            <a:r>
              <a:rPr lang="vi-VN" sz="1850" b="1" dirty="0">
                <a:latin typeface="+mj-lt"/>
              </a:rPr>
              <a:t>1. Giải thích. </a:t>
            </a:r>
            <a:endParaRPr lang="en-US" sz="1850" dirty="0">
              <a:latin typeface="+mj-lt"/>
            </a:endParaRPr>
          </a:p>
          <a:p>
            <a:pPr marL="127000" indent="0">
              <a:buNone/>
            </a:pPr>
            <a:r>
              <a:rPr lang="vi-VN" sz="1850" dirty="0">
                <a:latin typeface="+mj-lt"/>
              </a:rPr>
              <a:t>- Cuộc đời: là xã hội, là tổng hòa các mối quan hệ xã hội, cuộc đời là cái khách quan là hệ quả do con người tạo ra</a:t>
            </a:r>
            <a:endParaRPr lang="en-US" sz="1850" dirty="0">
              <a:latin typeface="+mj-lt"/>
            </a:endParaRPr>
          </a:p>
          <a:p>
            <a:pPr marL="127000" indent="0">
              <a:buNone/>
            </a:pPr>
            <a:r>
              <a:rPr lang="vi-VN" sz="1850" dirty="0">
                <a:latin typeface="+mj-lt"/>
              </a:rPr>
              <a:t>-Tâm: là cái vô hình ẩn nấp trong con người, cái khẳng định giá trị con người, cái chủ quan do con người quyết định.</a:t>
            </a:r>
            <a:endParaRPr lang="en-US" sz="1850" dirty="0">
              <a:latin typeface="+mj-lt"/>
            </a:endParaRPr>
          </a:p>
          <a:p>
            <a:pPr marL="127000" indent="0">
              <a:buNone/>
            </a:pPr>
            <a:r>
              <a:rPr lang="vi-VN" sz="1850" dirty="0">
                <a:latin typeface="+mj-lt"/>
              </a:rPr>
              <a:t>- Cuộc đời méo mó: cuộc đời không bằng phẳng, chứa đựng nhiều điều không như con người mong muốn.</a:t>
            </a:r>
            <a:endParaRPr lang="en-US" sz="1850" dirty="0">
              <a:latin typeface="+mj-lt"/>
            </a:endParaRPr>
          </a:p>
          <a:p>
            <a:pPr marL="127000" indent="0">
              <a:buNone/>
            </a:pPr>
            <a:r>
              <a:rPr lang="vi-VN" sz="1850" dirty="0">
                <a:latin typeface="+mj-lt"/>
              </a:rPr>
              <a:t>-Tròn tự trong tâm: cái nhìn, thái độ, suy nghĩ đúng đắn của con người cần tích cực, lạc quan trước cuộc đời cho dù hoàn cảnh như thế nào.</a:t>
            </a:r>
            <a:endParaRPr lang="en-US" sz="1850" dirty="0">
              <a:latin typeface="+mj-lt"/>
            </a:endParaRPr>
          </a:p>
          <a:p>
            <a:pPr marL="127000" indent="0">
              <a:buNone/>
            </a:pPr>
            <a:r>
              <a:rPr lang="vi-VN" sz="1850" dirty="0">
                <a:latin typeface="+mj-lt"/>
              </a:rPr>
              <a:t>=&gt; Cuộc đời thường hay méo, nên con người cần tròn ngay từ trong tâm, tránh chỉ chê bai, oán trách.</a:t>
            </a:r>
            <a:endParaRPr lang="en-US" sz="185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2966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wipe(down)">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wipe(down)">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0"/>
            <a:ext cx="5943600" cy="5143500"/>
          </a:xfrm>
        </p:spPr>
        <p:txBody>
          <a:bodyPr/>
          <a:lstStyle/>
          <a:p>
            <a:pPr marL="127000" indent="0">
              <a:buNone/>
            </a:pPr>
            <a:r>
              <a:rPr lang="vi-VN" sz="1900" b="1" dirty="0">
                <a:latin typeface="+mj-lt"/>
              </a:rPr>
              <a:t>2. Bàn luận:</a:t>
            </a:r>
            <a:endParaRPr lang="en-US" sz="1900" dirty="0">
              <a:latin typeface="+mj-lt"/>
            </a:endParaRPr>
          </a:p>
          <a:p>
            <a:pPr marL="127000" indent="0">
              <a:buNone/>
            </a:pPr>
            <a:r>
              <a:rPr lang="vi-VN" sz="1900" dirty="0">
                <a:latin typeface="+mj-lt"/>
              </a:rPr>
              <a:t>- Bản chất cuộc đời là không đơn giản, không bao giờ hoàn toàn là những điều tốt đẹp, thậm chí có vô vàn những điều “méo mó” (HS nêu dẫn chứng từ đời sống và lý giải để thấy được bản chất thật của cuộc đời) </a:t>
            </a:r>
            <a:endParaRPr lang="en-US" sz="1900" dirty="0">
              <a:latin typeface="+mj-lt"/>
            </a:endParaRPr>
          </a:p>
          <a:p>
            <a:pPr marL="127000" indent="0">
              <a:buNone/>
            </a:pPr>
            <a:r>
              <a:rPr lang="vi-VN" sz="1900" dirty="0">
                <a:latin typeface="+mj-lt"/>
              </a:rPr>
              <a:t>-Thái độ “tròn tự trong tâm” là thái độ tích cực, chủ động trước hoàn cảnh. Đây là thái độ sống đúng, làm đúng, không gục ngã trước khó khăn, trước phi lý bất công. Thái độ “tròn tự trong tâm” sẽ giúp ích nhiều cho cá nhân và xã hội (HS nêu dẫn chứng từ đời sống và lý giải để thấy được khi thái độ, suy nghĩ con người tích cực thì đem lại những giá trị gì? )</a:t>
            </a:r>
            <a:br>
              <a:rPr lang="vi-VN" sz="1900" dirty="0">
                <a:latin typeface="+mj-lt"/>
              </a:rPr>
            </a:br>
            <a:r>
              <a:rPr lang="vi-VN" sz="1900" dirty="0">
                <a:latin typeface="+mj-lt"/>
              </a:rPr>
              <a:t>-Trong thực tế xã hội có những cá nhân có thái độ tiêu cực trước cuộc sống:</a:t>
            </a:r>
            <a:endParaRPr lang="en-US" sz="1900" dirty="0">
              <a:latin typeface="+mj-lt"/>
            </a:endParaRPr>
          </a:p>
          <a:p>
            <a:pPr marL="127000" indent="0">
              <a:buNone/>
            </a:pPr>
            <a:r>
              <a:rPr lang="vi-VN" sz="1900" dirty="0">
                <a:latin typeface="+mj-lt"/>
              </a:rPr>
              <a:t>- “Ta hay chê” Đây là thái độ cần phê phán (HS nêu dẫn chứng từ đời sống và lý giải )</a:t>
            </a:r>
            <a:endParaRPr lang="en-US" sz="19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32835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209550"/>
            <a:ext cx="5867400" cy="4800600"/>
          </a:xfrm>
        </p:spPr>
        <p:txBody>
          <a:bodyPr/>
          <a:lstStyle/>
          <a:p>
            <a:pPr marL="127000" indent="0" algn="just">
              <a:buNone/>
            </a:pPr>
            <a:r>
              <a:rPr lang="vi-VN" sz="3000" b="1" dirty="0">
                <a:latin typeface="+mj-lt"/>
              </a:rPr>
              <a:t>3. Bài học nhận thức và hành động</a:t>
            </a:r>
            <a:endParaRPr lang="en-US" sz="3000" dirty="0">
              <a:latin typeface="+mj-lt"/>
            </a:endParaRPr>
          </a:p>
          <a:p>
            <a:pPr marL="127000" indent="0" algn="just">
              <a:buNone/>
            </a:pPr>
            <a:r>
              <a:rPr lang="vi-VN" sz="3000" dirty="0">
                <a:latin typeface="+mj-lt"/>
              </a:rPr>
              <a:t>- Con người hoàn toàn có thể thay đổi đời sống chỉ cần mỗi cá nhân chủ động, tích cực từ trong tâm</a:t>
            </a:r>
            <a:endParaRPr lang="en-US" sz="3000" dirty="0">
              <a:latin typeface="+mj-lt"/>
            </a:endParaRPr>
          </a:p>
          <a:p>
            <a:pPr marL="127000" indent="0" algn="just">
              <a:buNone/>
            </a:pPr>
            <a:r>
              <a:rPr lang="en-US" sz="3000" dirty="0">
                <a:latin typeface="+mj-lt"/>
              </a:rPr>
              <a:t>-</a:t>
            </a:r>
            <a:r>
              <a:rPr lang="vi-VN" sz="3000" dirty="0">
                <a:latin typeface="+mj-lt"/>
              </a:rPr>
              <a:t>Câu thơ như một lời nhắc nhở, nêu lên một phương châm sống cho mỗi người trước cuộc đời</a:t>
            </a:r>
            <a:endParaRPr lang="en-US" sz="3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18909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95250"/>
            <a:ext cx="5791200" cy="5181600"/>
          </a:xfrm>
        </p:spPr>
        <p:txBody>
          <a:bodyPr/>
          <a:lstStyle/>
          <a:p>
            <a:pPr marL="127000" indent="0" algn="just">
              <a:buNone/>
            </a:pPr>
            <a:r>
              <a:rPr lang="en-US" sz="1900" dirty="0" err="1">
                <a:latin typeface="Times New Roman" pitchFamily="18" charset="0"/>
                <a:cs typeface="Times New Roman" pitchFamily="18" charset="0"/>
              </a:rPr>
              <a:t>Câu</a:t>
            </a:r>
            <a:r>
              <a:rPr lang="en-US" sz="1900" dirty="0">
                <a:latin typeface="Times New Roman" pitchFamily="18" charset="0"/>
                <a:cs typeface="Times New Roman" pitchFamily="18" charset="0"/>
              </a:rPr>
              <a:t> 2:</a:t>
            </a:r>
          </a:p>
          <a:p>
            <a:pPr marL="127000" indent="0" algn="just">
              <a:buNone/>
            </a:pPr>
            <a:r>
              <a:rPr lang="en-US" sz="1900" b="1" dirty="0">
                <a:latin typeface="Times New Roman" pitchFamily="18" charset="0"/>
                <a:cs typeface="Times New Roman" pitchFamily="18" charset="0"/>
              </a:rPr>
              <a:t>1</a:t>
            </a:r>
            <a:r>
              <a:rPr lang="vi-VN" sz="1900" b="1" dirty="0">
                <a:latin typeface="Times New Roman" pitchFamily="18" charset="0"/>
                <a:cs typeface="Times New Roman" pitchFamily="18" charset="0"/>
              </a:rPr>
              <a:t> Mở bài</a:t>
            </a:r>
            <a:endParaRPr lang="en-US" sz="1900" dirty="0">
              <a:latin typeface="Times New Roman" pitchFamily="18" charset="0"/>
              <a:cs typeface="Times New Roman" pitchFamily="18" charset="0"/>
            </a:endParaRPr>
          </a:p>
          <a:p>
            <a:pPr marL="127000" indent="0" algn="just">
              <a:buNone/>
            </a:pPr>
            <a:r>
              <a:rPr lang="vi-VN" sz="1900" dirty="0">
                <a:latin typeface="Times New Roman" pitchFamily="18" charset="0"/>
                <a:cs typeface="Times New Roman" pitchFamily="18" charset="0"/>
              </a:rPr>
              <a:t>– Ánh trăng là đề tài quen thuộc của thi ca, là cảm hứng sáng tác vô tận cho các nhà thơ</a:t>
            </a:r>
            <a:endParaRPr lang="en-US" sz="1900" dirty="0">
              <a:latin typeface="Times New Roman" pitchFamily="18" charset="0"/>
              <a:cs typeface="Times New Roman" pitchFamily="18" charset="0"/>
            </a:endParaRPr>
          </a:p>
          <a:p>
            <a:pPr marL="127000" indent="0" algn="just">
              <a:buNone/>
            </a:pPr>
            <a:r>
              <a:rPr lang="vi-VN" sz="1900" dirty="0">
                <a:latin typeface="Times New Roman" pitchFamily="18" charset="0"/>
                <a:cs typeface="Times New Roman" pitchFamily="18" charset="0"/>
              </a:rPr>
              <a:t>– Nguyễn Duy, một nhà thơ tiêu biểu cho thế hệ trẻ sau năm 1975 cũng góp vào mảng thơ thiên nhiên một “Ánh trăng”.</a:t>
            </a:r>
            <a:endParaRPr lang="en-US" sz="1900" dirty="0">
              <a:latin typeface="Times New Roman" pitchFamily="18" charset="0"/>
              <a:cs typeface="Times New Roman" pitchFamily="18" charset="0"/>
            </a:endParaRPr>
          </a:p>
          <a:p>
            <a:pPr marL="127000" indent="0" algn="just">
              <a:buNone/>
            </a:pPr>
            <a:r>
              <a:rPr lang="vi-VN" sz="1900" dirty="0">
                <a:latin typeface="Times New Roman" pitchFamily="18" charset="0"/>
                <a:cs typeface="Times New Roman" pitchFamily="18" charset="0"/>
              </a:rPr>
              <a:t>– Với Nguyễn Duy, ánh trăng không chỉ là niềm thơ mà còn được biểu đạt một hàm nghĩa mới, mang dấu ấn của tình cảm thời đại: Ánh trăng là biểu tượng cho quá khứ trong mỗi đời người.</a:t>
            </a:r>
            <a:endParaRPr lang="en-US" sz="1900" dirty="0">
              <a:latin typeface="Times New Roman" pitchFamily="18" charset="0"/>
              <a:cs typeface="Times New Roman" pitchFamily="18" charset="0"/>
            </a:endParaRPr>
          </a:p>
          <a:p>
            <a:pPr marL="127000" indent="0" algn="just">
              <a:buNone/>
            </a:pPr>
            <a:r>
              <a:rPr lang="vi-VN" sz="1900" dirty="0">
                <a:latin typeface="Times New Roman" pitchFamily="18" charset="0"/>
                <a:cs typeface="Times New Roman" pitchFamily="18" charset="0"/>
              </a:rPr>
              <a:t>– Đối diện trước vầng trăng, người lính đã giật mình về sự vô tình trước thiên nhiên, vô tình với những kỉ niệm nghĩa tình của một thời đã qua. Bài thơ “Ánh trăng” giản dị như một niềm ân hận trong tâm sự sâu kín ấy của nhà thơ.</a:t>
            </a:r>
            <a:endParaRPr lang="en-US" sz="1900" dirty="0">
              <a:latin typeface="Times New Roman" pitchFamily="18" charset="0"/>
              <a:cs typeface="Times New Roman" pitchFamily="18" charset="0"/>
            </a:endParaRPr>
          </a:p>
          <a:p>
            <a:pPr marL="127000" indent="0" algn="just">
              <a:buNone/>
            </a:pPr>
            <a:endParaRPr lang="en-US" sz="19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44</a:t>
            </a:fld>
            <a:endParaRPr lang="en"/>
          </a:p>
        </p:txBody>
      </p:sp>
    </p:spTree>
    <p:extLst>
      <p:ext uri="{BB962C8B-B14F-4D97-AF65-F5344CB8AC3E}">
        <p14:creationId xmlns:p14="http://schemas.microsoft.com/office/powerpoint/2010/main" val="22153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7150"/>
            <a:ext cx="5449025" cy="5181600"/>
          </a:xfrm>
        </p:spPr>
        <p:txBody>
          <a:bodyPr/>
          <a:lstStyle/>
          <a:p>
            <a:pPr marL="127000" indent="0">
              <a:buNone/>
            </a:pPr>
            <a:r>
              <a:rPr lang="vi-VN" sz="2000" b="1" dirty="0">
                <a:latin typeface="+mj-lt"/>
              </a:rPr>
              <a:t>2.Thân bài.</a:t>
            </a:r>
            <a:endParaRPr lang="en-US" sz="2000" dirty="0">
              <a:latin typeface="+mj-lt"/>
            </a:endParaRPr>
          </a:p>
          <a:p>
            <a:pPr marL="127000" indent="0">
              <a:buNone/>
            </a:pPr>
            <a:r>
              <a:rPr lang="en-US" sz="2000" dirty="0">
                <a:latin typeface="+mj-lt"/>
              </a:rPr>
              <a:t>- </a:t>
            </a:r>
            <a:r>
              <a:rPr lang="vi-VN" sz="2000" dirty="0">
                <a:latin typeface="+mj-lt"/>
              </a:rPr>
              <a:t>Những câu đầu tiên của bài thơ tác giả đang hồi ức lại những ngày thơ bé sống ở vùng quê, nơi có những kỷ niệm tuổi thơ trong vắt. Ánh trăng vì thế trong mắt tác giả cũng mang màu sắc trong trẻo, nên thơ.</a:t>
            </a:r>
            <a:endParaRPr lang="en-US" sz="2000" dirty="0">
              <a:latin typeface="+mj-lt"/>
            </a:endParaRPr>
          </a:p>
          <a:p>
            <a:pPr marL="127000" indent="0">
              <a:buNone/>
            </a:pPr>
            <a:r>
              <a:rPr lang="vi-VN" sz="2000" i="1" dirty="0">
                <a:latin typeface="+mj-lt"/>
              </a:rPr>
              <a:t>“Hồi nhỏ sống với rừng</a:t>
            </a:r>
            <a:endParaRPr lang="en-US" sz="2000" dirty="0">
              <a:latin typeface="+mj-lt"/>
            </a:endParaRPr>
          </a:p>
          <a:p>
            <a:pPr marL="127000" indent="0">
              <a:buNone/>
            </a:pPr>
            <a:r>
              <a:rPr lang="vi-VN" sz="2000" i="1" dirty="0">
                <a:latin typeface="+mj-lt"/>
              </a:rPr>
              <a:t>Với sông rồi với biển”</a:t>
            </a:r>
            <a:endParaRPr lang="en-US" sz="2000" dirty="0">
              <a:latin typeface="+mj-lt"/>
            </a:endParaRPr>
          </a:p>
          <a:p>
            <a:pPr marL="127000" indent="0">
              <a:buNone/>
            </a:pPr>
            <a:r>
              <a:rPr lang="vi-VN" sz="2000" i="1" dirty="0">
                <a:latin typeface="+mj-lt"/>
              </a:rPr>
              <a:t>“trần trụi với thiên nhiên</a:t>
            </a:r>
            <a:endParaRPr lang="en-US" sz="2000" dirty="0">
              <a:latin typeface="+mj-lt"/>
            </a:endParaRPr>
          </a:p>
          <a:p>
            <a:pPr marL="127000" indent="0">
              <a:buNone/>
            </a:pPr>
            <a:r>
              <a:rPr lang="vi-VN" sz="2000" i="1" dirty="0">
                <a:latin typeface="+mj-lt"/>
              </a:rPr>
              <a:t>hồn nhiên như cây cỏ”</a:t>
            </a:r>
            <a:endParaRPr lang="en-US" sz="2000" dirty="0">
              <a:latin typeface="+mj-lt"/>
            </a:endParaRPr>
          </a:p>
          <a:p>
            <a:pPr marL="127000" indent="0">
              <a:buNone/>
            </a:pPr>
            <a:r>
              <a:rPr lang="vi-VN" sz="2000" dirty="0">
                <a:latin typeface="+mj-lt"/>
              </a:rPr>
              <a:t>Trong những câu thơ này thể hiện tác giả là người có lối sống giản dị, lớn lên từ những miền quê và có cuộc sống gắn liến với sống biển. Ánh trăng trong kí ức của tác giả mà một màu trong veo, nên thơ của cuộc sống.</a:t>
            </a:r>
            <a:endParaRPr lang="en-US" sz="2000" dirty="0">
              <a:latin typeface="+mj-lt"/>
            </a:endParaRPr>
          </a:p>
          <a:p>
            <a:pPr marL="1270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45</a:t>
            </a:fld>
            <a:endParaRPr lang="en"/>
          </a:p>
        </p:txBody>
      </p:sp>
    </p:spTree>
    <p:extLst>
      <p:ext uri="{BB962C8B-B14F-4D97-AF65-F5344CB8AC3E}">
        <p14:creationId xmlns:p14="http://schemas.microsoft.com/office/powerpoint/2010/main" val="33595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209550"/>
            <a:ext cx="5791200" cy="4933950"/>
          </a:xfrm>
        </p:spPr>
        <p:txBody>
          <a:bodyPr/>
          <a:lstStyle/>
          <a:p>
            <a:pPr marL="127000" indent="0" algn="just">
              <a:buNone/>
            </a:pPr>
            <a:r>
              <a:rPr lang="vi-VN" sz="2000" i="1" dirty="0">
                <a:latin typeface="+mj-lt"/>
              </a:rPr>
              <a:t>“Hồi chiến tranh ở rừng</a:t>
            </a:r>
            <a:endParaRPr lang="en-US" sz="2000" dirty="0">
              <a:latin typeface="+mj-lt"/>
            </a:endParaRPr>
          </a:p>
          <a:p>
            <a:pPr marL="127000" indent="0" algn="just">
              <a:buNone/>
            </a:pPr>
            <a:r>
              <a:rPr lang="vi-VN" sz="2000" i="1" dirty="0">
                <a:latin typeface="+mj-lt"/>
              </a:rPr>
              <a:t>Vầng trăng thành tri kỉ</a:t>
            </a:r>
            <a:endParaRPr lang="en-US" sz="2000" dirty="0">
              <a:latin typeface="+mj-lt"/>
            </a:endParaRPr>
          </a:p>
          <a:p>
            <a:pPr marL="127000" indent="0" algn="just">
              <a:buNone/>
            </a:pPr>
            <a:r>
              <a:rPr lang="vi-VN" sz="2000" i="1" dirty="0">
                <a:latin typeface="+mj-lt"/>
              </a:rPr>
              <a:t>Trần trụi với thiên nhiên</a:t>
            </a:r>
            <a:endParaRPr lang="en-US" sz="2000" dirty="0">
              <a:latin typeface="+mj-lt"/>
            </a:endParaRPr>
          </a:p>
          <a:p>
            <a:pPr marL="127000" indent="0" algn="just">
              <a:buNone/>
            </a:pPr>
            <a:r>
              <a:rPr lang="vi-VN" sz="2000" i="1" dirty="0">
                <a:latin typeface="+mj-lt"/>
              </a:rPr>
              <a:t>Hồn nhiên như cây cỏ</a:t>
            </a:r>
            <a:endParaRPr lang="en-US" sz="2000" dirty="0">
              <a:latin typeface="+mj-lt"/>
            </a:endParaRPr>
          </a:p>
          <a:p>
            <a:pPr marL="127000" indent="0" algn="just">
              <a:buNone/>
            </a:pPr>
            <a:r>
              <a:rPr lang="vi-VN" sz="2000" i="1" dirty="0">
                <a:latin typeface="+mj-lt"/>
              </a:rPr>
              <a:t>Ngỡ không bao giờ quên</a:t>
            </a:r>
            <a:endParaRPr lang="en-US" sz="2000" dirty="0">
              <a:latin typeface="+mj-lt"/>
            </a:endParaRPr>
          </a:p>
          <a:p>
            <a:pPr marL="127000" indent="0" algn="just">
              <a:buNone/>
            </a:pPr>
            <a:r>
              <a:rPr lang="vi-VN" sz="2000" i="1" dirty="0">
                <a:latin typeface="+mj-lt"/>
              </a:rPr>
              <a:t>Cái vầng trăng tình nghĩa”</a:t>
            </a:r>
            <a:endParaRPr lang="en-US" sz="2000" dirty="0">
              <a:latin typeface="+mj-lt"/>
            </a:endParaRPr>
          </a:p>
          <a:p>
            <a:pPr marL="127000" indent="0" algn="just">
              <a:buNone/>
            </a:pPr>
            <a:r>
              <a:rPr lang="vi-VN" sz="2000" dirty="0">
                <a:latin typeface="+mj-lt"/>
              </a:rPr>
              <a:t>- Ánh trăng gắn bó với những kỉ niệm không thể nào quên của những người lính khi sống trong rừng, khi không có đèn không có điện chỉ có ánh trăng soi đường.</a:t>
            </a:r>
            <a:endParaRPr lang="en-US" sz="2000" dirty="0">
              <a:latin typeface="+mj-lt"/>
            </a:endParaRPr>
          </a:p>
          <a:p>
            <a:pPr marL="127000" indent="0" algn="just">
              <a:buNone/>
            </a:pPr>
            <a:r>
              <a:rPr lang="vi-VN" sz="2000" dirty="0">
                <a:latin typeface="+mj-lt"/>
              </a:rPr>
              <a:t>- Dọc đường hành quân đi chiến đấu người lính hát cùng ánh trăng, làm thơ cùng ánh trăng, tâm sự cùng ánh trăng. Ánh trăng đã thân thuộc gần gũi nhưng là người thân của tác giả.</a:t>
            </a:r>
            <a:endParaRPr lang="en-US" sz="2000" dirty="0">
              <a:latin typeface="+mj-lt"/>
            </a:endParaRPr>
          </a:p>
          <a:p>
            <a:pPr marL="127000" indent="0" algn="just">
              <a:buNone/>
            </a:pP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140015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7150"/>
            <a:ext cx="5715000" cy="4953000"/>
          </a:xfrm>
        </p:spPr>
        <p:txBody>
          <a:bodyPr/>
          <a:lstStyle/>
          <a:p>
            <a:pPr marL="127000" indent="0" algn="just">
              <a:buNone/>
            </a:pPr>
            <a:r>
              <a:rPr lang="vi-VN" sz="2000" dirty="0">
                <a:latin typeface="+mj-lt"/>
              </a:rPr>
              <a:t>+ Cảm nghĩ về vầng trăng hiện tại.</a:t>
            </a:r>
            <a:endParaRPr lang="en-US" sz="2000" dirty="0">
              <a:latin typeface="+mj-lt"/>
            </a:endParaRPr>
          </a:p>
          <a:p>
            <a:pPr marL="127000" indent="0" algn="just">
              <a:buNone/>
            </a:pPr>
            <a:r>
              <a:rPr lang="vi-VN" sz="2000" dirty="0">
                <a:latin typeface="+mj-lt"/>
              </a:rPr>
              <a:t>– Vầng trăng tri kỉ ngày nào nay đã trở thành “</a:t>
            </a:r>
            <a:r>
              <a:rPr lang="vi-VN" sz="2000" i="1" dirty="0">
                <a:latin typeface="+mj-lt"/>
              </a:rPr>
              <a:t>người dưng</a:t>
            </a:r>
            <a:r>
              <a:rPr lang="vi-VN" sz="2000" dirty="0">
                <a:latin typeface="+mj-lt"/>
              </a:rPr>
              <a:t>” – người khách qua đường xa lạ.</a:t>
            </a:r>
            <a:endParaRPr lang="en-US" sz="2000" dirty="0">
              <a:latin typeface="+mj-lt"/>
            </a:endParaRPr>
          </a:p>
          <a:p>
            <a:pPr marL="127000" indent="0" algn="just">
              <a:buNone/>
            </a:pPr>
            <a:r>
              <a:rPr lang="vi-VN" sz="2000" dirty="0">
                <a:latin typeface="+mj-lt"/>
              </a:rPr>
              <a:t>+ Sự thay đổi của hoàn cảnh sống- không gian khác biệt, thời gian cách biệt, điều kiện sống cách biệt</a:t>
            </a:r>
            <a:endParaRPr lang="en-US" sz="2000" dirty="0">
              <a:latin typeface="+mj-lt"/>
            </a:endParaRPr>
          </a:p>
          <a:p>
            <a:pPr marL="127000" indent="0" algn="just">
              <a:buNone/>
            </a:pPr>
            <a:r>
              <a:rPr lang="vi-VN" sz="2000" dirty="0">
                <a:latin typeface="+mj-lt"/>
              </a:rPr>
              <a:t>-Tác giả vội vàng "</a:t>
            </a:r>
            <a:r>
              <a:rPr lang="vi-VN" sz="2000" i="1" dirty="0">
                <a:latin typeface="+mj-lt"/>
              </a:rPr>
              <a:t>bật của sổ</a:t>
            </a:r>
            <a:r>
              <a:rPr lang="vi-VN" sz="2000" dirty="0">
                <a:latin typeface="+mj-lt"/>
              </a:rPr>
              <a:t>" như thể mời một vị khách quý tới nhà, sợ mình chậm trễ người khách sẽ bỏ về.</a:t>
            </a:r>
            <a:endParaRPr lang="en-US" sz="2000" dirty="0">
              <a:latin typeface="+mj-lt"/>
            </a:endParaRPr>
          </a:p>
          <a:p>
            <a:pPr marL="127000" indent="0" algn="just">
              <a:buNone/>
            </a:pPr>
            <a:r>
              <a:rPr lang="vi-VN" sz="2000" dirty="0">
                <a:latin typeface="+mj-lt"/>
              </a:rPr>
              <a:t>– Câu thơ dưng dưng – lạnh lùng – nhức nhối, xót xa miêu tả một điều gì bội bạc, nhẫn tâm vẫn thường xảy ra trong cuộc sống. Vì những con người trong cuộc sống hiện tại dường như bị giá trị vật chất cuốn mình đi.Con người quên đi giá trị tinh thần và ngày càng lạnh lùng, thờ ơ với nhau.</a:t>
            </a:r>
            <a:endParaRPr lang="en-US" sz="2000" dirty="0">
              <a:latin typeface="+mj-lt"/>
            </a:endParaRPr>
          </a:p>
          <a:p>
            <a:pPr marL="127000" indent="0" algn="just">
              <a:buNone/>
            </a:pP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419259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33350"/>
            <a:ext cx="5638800" cy="4876800"/>
          </a:xfrm>
        </p:spPr>
        <p:txBody>
          <a:bodyPr/>
          <a:lstStyle/>
          <a:p>
            <a:pPr marL="127000" indent="0" algn="just">
              <a:buNone/>
            </a:pPr>
            <a:r>
              <a:rPr lang="vi-VN" sz="2400" dirty="0">
                <a:latin typeface="+mj-lt"/>
              </a:rPr>
              <a:t>– Trăng và con người đã gặp nhau trong một giây phút tình cờ. Vầng trăng xuất hiện vẫn một tình cảm tràn đầy, không mảy may sứt mẻ. </a:t>
            </a:r>
            <a:endParaRPr lang="en-US" sz="2400" dirty="0">
              <a:latin typeface="+mj-lt"/>
            </a:endParaRPr>
          </a:p>
          <a:p>
            <a:pPr marL="127000" indent="0" algn="just">
              <a:buNone/>
            </a:pPr>
            <a:r>
              <a:rPr lang="vi-VN" sz="2400" dirty="0">
                <a:latin typeface="+mj-lt"/>
              </a:rPr>
              <a:t>– Vầng trăng vẫn là một vầng trăng tròn đầy như hồi thơ bé tác giả nhìn thấy nhưng chỉ con người là đã thay đổi.</a:t>
            </a:r>
            <a:endParaRPr lang="en-US" sz="2400" dirty="0">
              <a:latin typeface="+mj-lt"/>
            </a:endParaRPr>
          </a:p>
          <a:p>
            <a:pPr marL="127000" indent="0" algn="just">
              <a:buNone/>
            </a:pPr>
            <a:r>
              <a:rPr lang="vi-VN" sz="2400" dirty="0">
                <a:latin typeface="+mj-lt"/>
              </a:rPr>
              <a:t>- Tác giả và vầng trăng như một người bạn tri kỷ, hình ảnh ánh trăng tròn đầy tỏa sáng đã khiến cho chúng ta những con người đang quay quần trong cuộc sống thường nhật phải bừng tỉnh nhìn lại chính mình.</a:t>
            </a:r>
            <a:endParaRPr lang="en-US" sz="24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286758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33350"/>
            <a:ext cx="5638800" cy="4876800"/>
          </a:xfrm>
        </p:spPr>
        <p:txBody>
          <a:bodyPr/>
          <a:lstStyle/>
          <a:p>
            <a:pPr marL="127000" indent="0" algn="just">
              <a:buNone/>
            </a:pPr>
            <a:r>
              <a:rPr lang="vi-VN" sz="2000" dirty="0">
                <a:latin typeface="+mj-lt"/>
              </a:rPr>
              <a:t>- Tác giả đã vô cùng xúc động khi gặp lại ánh trăng một hình ảnh quen thuộc gắn bó từ khi còn nhỏ.</a:t>
            </a:r>
            <a:endParaRPr lang="en-US" sz="2000" dirty="0">
              <a:latin typeface="+mj-lt"/>
            </a:endParaRPr>
          </a:p>
          <a:p>
            <a:pPr marL="127000" indent="0" algn="just">
              <a:buNone/>
            </a:pPr>
            <a:r>
              <a:rPr lang="vi-VN" sz="2000" dirty="0">
                <a:latin typeface="+mj-lt"/>
              </a:rPr>
              <a:t>– Lúc này những câu thơ dường như hối hả hơn khiến cho người đọc cũng cảm thấy nghẹn ngào trong từng câu chữ</a:t>
            </a:r>
            <a:endParaRPr lang="en-US" sz="2000" dirty="0">
              <a:latin typeface="+mj-lt"/>
            </a:endParaRPr>
          </a:p>
          <a:p>
            <a:pPr marL="127000" indent="0" algn="just">
              <a:buNone/>
            </a:pPr>
            <a:r>
              <a:rPr lang="vi-VN" sz="2000" dirty="0">
                <a:latin typeface="+mj-lt"/>
              </a:rPr>
              <a:t>- Niềm vui khôn tả tác giả cảm giác mình đang được trở về hồi thơ bé.</a:t>
            </a:r>
            <a:endParaRPr lang="en-US" sz="2000" dirty="0">
              <a:latin typeface="+mj-lt"/>
            </a:endParaRPr>
          </a:p>
          <a:p>
            <a:pPr marL="127000" indent="0" algn="just">
              <a:buNone/>
            </a:pPr>
            <a:r>
              <a:rPr lang="en-US" sz="2000" dirty="0">
                <a:latin typeface="+mj-lt"/>
              </a:rPr>
              <a:t>*</a:t>
            </a:r>
            <a:r>
              <a:rPr lang="vi-VN" sz="2000" dirty="0">
                <a:latin typeface="+mj-lt"/>
              </a:rPr>
              <a:t>Liên hệ bản thân em và bài học em rút ra được</a:t>
            </a:r>
            <a:r>
              <a:rPr lang="en-US" sz="2000" dirty="0">
                <a:latin typeface="+mj-lt"/>
              </a:rPr>
              <a:t>  </a:t>
            </a:r>
          </a:p>
          <a:p>
            <a:pPr marL="127000" indent="0">
              <a:buNone/>
            </a:pPr>
            <a:r>
              <a:rPr lang="vi-VN" sz="2000" b="1" dirty="0">
                <a:latin typeface="+mj-lt"/>
              </a:rPr>
              <a:t>3. Kết bài.</a:t>
            </a:r>
            <a:endParaRPr lang="en-US" sz="2000" dirty="0">
              <a:latin typeface="+mj-lt"/>
            </a:endParaRPr>
          </a:p>
          <a:p>
            <a:pPr marL="127000" indent="0">
              <a:buNone/>
            </a:pPr>
            <a:r>
              <a:rPr lang="vi-VN" sz="2000" dirty="0">
                <a:latin typeface="+mj-lt"/>
              </a:rPr>
              <a:t>- Ánh trăng là một bài thơ hay của tác giả Nguyễn Duy nó mang tính triết lý sâu sắc.</a:t>
            </a:r>
            <a:endParaRPr lang="en-US" sz="2000" dirty="0">
              <a:latin typeface="+mj-lt"/>
            </a:endParaRPr>
          </a:p>
          <a:p>
            <a:pPr marL="127000" indent="0">
              <a:buNone/>
            </a:pPr>
            <a:r>
              <a:rPr lang="vi-VN" sz="2000" dirty="0">
                <a:latin typeface="+mj-lt"/>
              </a:rPr>
              <a:t>- Nó ngầm nhắc nhở chúng ta cần sống chung thủy trước sau như một tránh bị những giá trị vật chất làm lu mờ ý chí.</a:t>
            </a:r>
            <a:endParaRPr lang="en-US" sz="2000" dirty="0">
              <a:latin typeface="+mj-lt"/>
            </a:endParaRPr>
          </a:p>
          <a:p>
            <a:pPr algn="just">
              <a:buFont typeface="Arial" charset="0"/>
              <a:buChar char="•"/>
            </a:pPr>
            <a:endParaRPr lang="en-US" sz="2000" dirty="0">
              <a:latin typeface="+mj-lt"/>
            </a:endParaRPr>
          </a:p>
          <a:p>
            <a:pPr algn="just">
              <a:buFont typeface="Arial" charset="0"/>
              <a:buChar char="•"/>
            </a:pP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386885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9"/>
          <p:cNvPicPr preferRelativeResize="0"/>
          <p:nvPr/>
        </p:nvPicPr>
        <p:blipFill>
          <a:blip r:embed="rId3">
            <a:alphaModFix/>
          </a:blip>
          <a:stretch>
            <a:fillRect/>
          </a:stretch>
        </p:blipFill>
        <p:spPr>
          <a:xfrm>
            <a:off x="6372150" y="1054450"/>
            <a:ext cx="3034500" cy="3034500"/>
          </a:xfrm>
          <a:prstGeom prst="ellipse">
            <a:avLst/>
          </a:prstGeom>
          <a:noFill/>
          <a:ln>
            <a:noFill/>
          </a:ln>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19"/>
          <p:cNvSpPr txBox="1">
            <a:spLocks noGrp="1"/>
          </p:cNvSpPr>
          <p:nvPr>
            <p:ph type="body" idx="1"/>
          </p:nvPr>
        </p:nvSpPr>
        <p:spPr>
          <a:xfrm>
            <a:off x="609600" y="57150"/>
            <a:ext cx="5333999" cy="5029200"/>
          </a:xfrm>
          <a:prstGeom prst="rect">
            <a:avLst/>
          </a:prstGeom>
        </p:spPr>
        <p:txBody>
          <a:bodyPr spcFirstLastPara="1" wrap="square" lIns="91425" tIns="91425" rIns="91425" bIns="91425" anchor="t" anchorCtr="0">
            <a:noAutofit/>
          </a:bodyPr>
          <a:lstStyle/>
          <a:p>
            <a:pPr marL="127000" indent="0" algn="just">
              <a:buNone/>
            </a:pPr>
            <a:r>
              <a:rPr lang="nl-NL" sz="2000" b="1" dirty="0">
                <a:latin typeface="Times New Roman" pitchFamily="18" charset="0"/>
                <a:cs typeface="Times New Roman" pitchFamily="18" charset="0"/>
              </a:rPr>
              <a:t>Câu 1</a:t>
            </a:r>
            <a:r>
              <a:rPr lang="nl-NL" sz="2000" dirty="0">
                <a:latin typeface="Times New Roman" pitchFamily="18" charset="0"/>
                <a:cs typeface="Times New Roman" pitchFamily="18" charset="0"/>
              </a:rPr>
              <a:t> . Phương thức biểu đạt chính của văn bản trên?</a:t>
            </a:r>
            <a:endParaRPr lang="en-US" sz="2000" dirty="0">
              <a:latin typeface="Times New Roman" pitchFamily="18" charset="0"/>
              <a:cs typeface="Times New Roman" pitchFamily="18" charset="0"/>
            </a:endParaRPr>
          </a:p>
          <a:p>
            <a:pPr marL="127000" indent="0" algn="just">
              <a:buNone/>
            </a:pPr>
            <a:r>
              <a:rPr lang="nl-NL" sz="2000" b="1" dirty="0">
                <a:latin typeface="Times New Roman" pitchFamily="18" charset="0"/>
                <a:cs typeface="Times New Roman" pitchFamily="18" charset="0"/>
              </a:rPr>
              <a:t>Câu 2</a:t>
            </a:r>
            <a:r>
              <a:rPr lang="nl-NL" sz="2000" dirty="0">
                <a:latin typeface="Times New Roman" pitchFamily="18" charset="0"/>
                <a:cs typeface="Times New Roman" pitchFamily="18" charset="0"/>
              </a:rPr>
              <a:t>. Chỉ ra lời dẫn trong văn bản trên. Cho biết đó là lời dẫn trực tiếp hay gián tiếp?</a:t>
            </a:r>
            <a:endParaRPr lang="en-US" sz="2000" dirty="0">
              <a:latin typeface="Times New Roman" pitchFamily="18" charset="0"/>
              <a:cs typeface="Times New Roman" pitchFamily="18" charset="0"/>
            </a:endParaRPr>
          </a:p>
          <a:p>
            <a:pPr marL="127000" indent="0" algn="just">
              <a:buNone/>
            </a:pPr>
            <a:r>
              <a:rPr lang="nl-NL" sz="2000" b="1" dirty="0">
                <a:latin typeface="Times New Roman" pitchFamily="18" charset="0"/>
                <a:cs typeface="Times New Roman" pitchFamily="18" charset="0"/>
              </a:rPr>
              <a:t>Câu 3</a:t>
            </a:r>
            <a:r>
              <a:rPr lang="nl-NL" sz="2000" dirty="0">
                <a:latin typeface="Times New Roman" pitchFamily="18" charset="0"/>
                <a:cs typeface="Times New Roman" pitchFamily="18" charset="0"/>
              </a:rPr>
              <a:t>. Tình huống bất ngờ trong câu chuyện là sự việc nào?</a:t>
            </a:r>
            <a:endParaRPr lang="en-US" sz="2000" dirty="0">
              <a:latin typeface="Times New Roman" pitchFamily="18" charset="0"/>
              <a:cs typeface="Times New Roman" pitchFamily="18" charset="0"/>
            </a:endParaRPr>
          </a:p>
          <a:p>
            <a:pPr marL="127000" indent="0" algn="just">
              <a:buNone/>
            </a:pPr>
            <a:r>
              <a:rPr lang="nl-NL" sz="2000" b="1" dirty="0">
                <a:latin typeface="Times New Roman" pitchFamily="18" charset="0"/>
                <a:cs typeface="Times New Roman" pitchFamily="18" charset="0"/>
              </a:rPr>
              <a:t>Câu 4</a:t>
            </a:r>
            <a:r>
              <a:rPr lang="nl-NL" sz="2000" dirty="0">
                <a:latin typeface="Times New Roman" pitchFamily="18" charset="0"/>
                <a:cs typeface="Times New Roman" pitchFamily="18" charset="0"/>
              </a:rPr>
              <a:t>. Ý nghĩa mà câu chuyện gửi tới chúng ta là gì?</a:t>
            </a:r>
            <a:endParaRPr lang="en-US" sz="2000" dirty="0">
              <a:latin typeface="Times New Roman" pitchFamily="18" charset="0"/>
              <a:cs typeface="Times New Roman" pitchFamily="18" charset="0"/>
            </a:endParaRPr>
          </a:p>
          <a:p>
            <a:pPr marL="127000" indent="0" algn="just">
              <a:buNone/>
            </a:pPr>
            <a:r>
              <a:rPr lang="nl-NL" sz="2000" b="1" dirty="0">
                <a:latin typeface="Times New Roman" pitchFamily="18" charset="0"/>
                <a:cs typeface="Times New Roman" pitchFamily="18" charset="0"/>
              </a:rPr>
              <a:t>PHẦN II: LÀM VĂN.</a:t>
            </a:r>
            <a:endParaRPr lang="en-US" sz="2000" dirty="0">
              <a:latin typeface="Times New Roman" pitchFamily="18" charset="0"/>
              <a:cs typeface="Times New Roman" pitchFamily="18" charset="0"/>
            </a:endParaRPr>
          </a:p>
          <a:p>
            <a:pPr marL="127000" indent="0" algn="just">
              <a:buNone/>
            </a:pPr>
            <a:r>
              <a:rPr lang="nl-NL" sz="2000" b="1" dirty="0">
                <a:latin typeface="Times New Roman" pitchFamily="18" charset="0"/>
                <a:cs typeface="Times New Roman" pitchFamily="18" charset="0"/>
              </a:rPr>
              <a:t>Câu 1:</a:t>
            </a:r>
            <a:r>
              <a:rPr lang="nl-NL" sz="2000" dirty="0">
                <a:latin typeface="Times New Roman" pitchFamily="18" charset="0"/>
                <a:cs typeface="Times New Roman" pitchFamily="18" charset="0"/>
              </a:rPr>
              <a:t> Viết một đoạn văn khoảng 200 từ  bàn về niềm tin trong cuộc sống.</a:t>
            </a:r>
            <a:endParaRPr lang="en-US" sz="2000" dirty="0">
              <a:latin typeface="Times New Roman" pitchFamily="18" charset="0"/>
              <a:cs typeface="Times New Roman" pitchFamily="18" charset="0"/>
            </a:endParaRPr>
          </a:p>
          <a:p>
            <a:pPr marL="127000" indent="0" algn="just">
              <a:buNone/>
            </a:pPr>
            <a:r>
              <a:rPr lang="nl-NL" sz="2000" b="1" dirty="0">
                <a:latin typeface="Times New Roman" pitchFamily="18" charset="0"/>
                <a:cs typeface="Times New Roman" pitchFamily="18" charset="0"/>
              </a:rPr>
              <a:t>Câu 2</a:t>
            </a:r>
            <a:r>
              <a:rPr lang="nl-NL" sz="2000" dirty="0">
                <a:latin typeface="Times New Roman" pitchFamily="18" charset="0"/>
                <a:cs typeface="Times New Roman" pitchFamily="18" charset="0"/>
              </a:rPr>
              <a:t>: Vẻ đẹp nhân vật anh thanh niên trong tác phẩm Lặng Lẽ Sa Pa của Nguyễn Thành Long.</a:t>
            </a:r>
            <a:endParaRPr lang="en-US" sz="2000" dirty="0">
              <a:latin typeface="Times New Roman" pitchFamily="18" charset="0"/>
              <a:cs typeface="Times New Roman" pitchFamily="18" charset="0"/>
            </a:endParaRPr>
          </a:p>
          <a:p>
            <a:pPr marL="127000" lvl="0" indent="0" algn="l" rtl="0">
              <a:spcBef>
                <a:spcPts val="600"/>
              </a:spcBef>
              <a:spcAft>
                <a:spcPts val="0"/>
              </a:spcAft>
              <a:buSzPts val="1600"/>
              <a:buNone/>
            </a:pPr>
            <a:endParaRPr dirty="0"/>
          </a:p>
        </p:txBody>
      </p:sp>
      <p:sp>
        <p:nvSpPr>
          <p:cNvPr id="195" name="Google Shape;195;p1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1000"/>
                                        <p:tgtEl>
                                          <p:spTgt spid="194">
                                            <p:txEl>
                                              <p:pRg st="0" end="0"/>
                                            </p:txEl>
                                          </p:spTgt>
                                        </p:tgtEl>
                                      </p:cBhvr>
                                    </p:animEffect>
                                    <p:anim calcmode="lin" valueType="num">
                                      <p:cBhvr>
                                        <p:cTn id="8" dur="1000" fill="hold"/>
                                        <p:tgtEl>
                                          <p:spTgt spid="19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
                                            <p:txEl>
                                              <p:pRg st="1" end="1"/>
                                            </p:txEl>
                                          </p:spTgt>
                                        </p:tgtEl>
                                        <p:attrNameLst>
                                          <p:attrName>style.visibility</p:attrName>
                                        </p:attrNameLst>
                                      </p:cBhvr>
                                      <p:to>
                                        <p:strVal val="visible"/>
                                      </p:to>
                                    </p:set>
                                    <p:animEffect transition="in" filter="fade">
                                      <p:cBhvr>
                                        <p:cTn id="14" dur="1000"/>
                                        <p:tgtEl>
                                          <p:spTgt spid="194">
                                            <p:txEl>
                                              <p:pRg st="1" end="1"/>
                                            </p:txEl>
                                          </p:spTgt>
                                        </p:tgtEl>
                                      </p:cBhvr>
                                    </p:animEffect>
                                    <p:anim calcmode="lin" valueType="num">
                                      <p:cBhvr>
                                        <p:cTn id="15" dur="1000" fill="hold"/>
                                        <p:tgtEl>
                                          <p:spTgt spid="19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
                                            <p:txEl>
                                              <p:pRg st="2" end="2"/>
                                            </p:txEl>
                                          </p:spTgt>
                                        </p:tgtEl>
                                        <p:attrNameLst>
                                          <p:attrName>style.visibility</p:attrName>
                                        </p:attrNameLst>
                                      </p:cBhvr>
                                      <p:to>
                                        <p:strVal val="visible"/>
                                      </p:to>
                                    </p:set>
                                    <p:animEffect transition="in" filter="fade">
                                      <p:cBhvr>
                                        <p:cTn id="21" dur="1000"/>
                                        <p:tgtEl>
                                          <p:spTgt spid="194">
                                            <p:txEl>
                                              <p:pRg st="2" end="2"/>
                                            </p:txEl>
                                          </p:spTgt>
                                        </p:tgtEl>
                                      </p:cBhvr>
                                    </p:animEffect>
                                    <p:anim calcmode="lin" valueType="num">
                                      <p:cBhvr>
                                        <p:cTn id="22" dur="1000" fill="hold"/>
                                        <p:tgtEl>
                                          <p:spTgt spid="19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4">
                                            <p:txEl>
                                              <p:pRg st="3" end="3"/>
                                            </p:txEl>
                                          </p:spTgt>
                                        </p:tgtEl>
                                        <p:attrNameLst>
                                          <p:attrName>style.visibility</p:attrName>
                                        </p:attrNameLst>
                                      </p:cBhvr>
                                      <p:to>
                                        <p:strVal val="visible"/>
                                      </p:to>
                                    </p:set>
                                    <p:animEffect transition="in" filter="fade">
                                      <p:cBhvr>
                                        <p:cTn id="28" dur="1000"/>
                                        <p:tgtEl>
                                          <p:spTgt spid="194">
                                            <p:txEl>
                                              <p:pRg st="3" end="3"/>
                                            </p:txEl>
                                          </p:spTgt>
                                        </p:tgtEl>
                                      </p:cBhvr>
                                    </p:animEffect>
                                    <p:anim calcmode="lin" valueType="num">
                                      <p:cBhvr>
                                        <p:cTn id="29" dur="1000" fill="hold"/>
                                        <p:tgtEl>
                                          <p:spTgt spid="19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4">
                                            <p:txEl>
                                              <p:pRg st="4" end="4"/>
                                            </p:txEl>
                                          </p:spTgt>
                                        </p:tgtEl>
                                        <p:attrNameLst>
                                          <p:attrName>style.visibility</p:attrName>
                                        </p:attrNameLst>
                                      </p:cBhvr>
                                      <p:to>
                                        <p:strVal val="visible"/>
                                      </p:to>
                                    </p:set>
                                    <p:animEffect transition="in" filter="fade">
                                      <p:cBhvr>
                                        <p:cTn id="35" dur="1000"/>
                                        <p:tgtEl>
                                          <p:spTgt spid="194">
                                            <p:txEl>
                                              <p:pRg st="4" end="4"/>
                                            </p:txEl>
                                          </p:spTgt>
                                        </p:tgtEl>
                                      </p:cBhvr>
                                    </p:animEffect>
                                    <p:anim calcmode="lin" valueType="num">
                                      <p:cBhvr>
                                        <p:cTn id="36" dur="1000" fill="hold"/>
                                        <p:tgtEl>
                                          <p:spTgt spid="19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9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4">
                                            <p:txEl>
                                              <p:pRg st="5" end="5"/>
                                            </p:txEl>
                                          </p:spTgt>
                                        </p:tgtEl>
                                        <p:attrNameLst>
                                          <p:attrName>style.visibility</p:attrName>
                                        </p:attrNameLst>
                                      </p:cBhvr>
                                      <p:to>
                                        <p:strVal val="visible"/>
                                      </p:to>
                                    </p:set>
                                    <p:animEffect transition="in" filter="fade">
                                      <p:cBhvr>
                                        <p:cTn id="42" dur="1000"/>
                                        <p:tgtEl>
                                          <p:spTgt spid="194">
                                            <p:txEl>
                                              <p:pRg st="5" end="5"/>
                                            </p:txEl>
                                          </p:spTgt>
                                        </p:tgtEl>
                                      </p:cBhvr>
                                    </p:animEffect>
                                    <p:anim calcmode="lin" valueType="num">
                                      <p:cBhvr>
                                        <p:cTn id="43" dur="1000" fill="hold"/>
                                        <p:tgtEl>
                                          <p:spTgt spid="19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9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4">
                                            <p:txEl>
                                              <p:pRg st="6" end="6"/>
                                            </p:txEl>
                                          </p:spTgt>
                                        </p:tgtEl>
                                        <p:attrNameLst>
                                          <p:attrName>style.visibility</p:attrName>
                                        </p:attrNameLst>
                                      </p:cBhvr>
                                      <p:to>
                                        <p:strVal val="visible"/>
                                      </p:to>
                                    </p:set>
                                    <p:animEffect transition="in" filter="fade">
                                      <p:cBhvr>
                                        <p:cTn id="49" dur="1000"/>
                                        <p:tgtEl>
                                          <p:spTgt spid="194">
                                            <p:txEl>
                                              <p:pRg st="6" end="6"/>
                                            </p:txEl>
                                          </p:spTgt>
                                        </p:tgtEl>
                                      </p:cBhvr>
                                    </p:animEffect>
                                    <p:anim calcmode="lin" valueType="num">
                                      <p:cBhvr>
                                        <p:cTn id="50" dur="1000" fill="hold"/>
                                        <p:tgtEl>
                                          <p:spTgt spid="19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9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3350"/>
            <a:ext cx="5867400" cy="4876800"/>
          </a:xfrm>
        </p:spPr>
        <p:txBody>
          <a:bodyPr/>
          <a:lstStyle/>
          <a:p>
            <a:pPr marL="127000" indent="0" algn="ctr">
              <a:buNone/>
            </a:pPr>
            <a:r>
              <a:rPr lang="en-US" sz="1800" dirty="0">
                <a:solidFill>
                  <a:srgbClr val="FF0000"/>
                </a:solidFill>
                <a:latin typeface="Times New Roman" pitchFamily="18" charset="0"/>
                <a:cs typeface="Times New Roman" pitchFamily="18" charset="0"/>
              </a:rPr>
              <a:t>BÀI TẬP VỀ NHÀ:</a:t>
            </a:r>
          </a:p>
          <a:p>
            <a:pPr marL="127000" indent="0">
              <a:buNone/>
            </a:pPr>
            <a:r>
              <a:rPr lang="en-US" sz="1800" dirty="0">
                <a:latin typeface="Times New Roman" pitchFamily="18" charset="0"/>
                <a:cs typeface="Times New Roman" pitchFamily="18" charset="0"/>
              </a:rPr>
              <a:t>ĐỀ 4:</a:t>
            </a:r>
          </a:p>
          <a:p>
            <a:pPr marL="127000" indent="0">
              <a:buNone/>
            </a:pPr>
            <a:r>
              <a:rPr lang="vi-VN" sz="1800" b="1" dirty="0">
                <a:latin typeface="Times New Roman" pitchFamily="18" charset="0"/>
                <a:cs typeface="Times New Roman" pitchFamily="18" charset="0"/>
              </a:rPr>
              <a:t>Phần I: Đọc hiểu (3.0 điểm)</a:t>
            </a:r>
            <a:br>
              <a:rPr lang="vi-VN" sz="1800" b="1" dirty="0">
                <a:latin typeface="Times New Roman" pitchFamily="18" charset="0"/>
                <a:cs typeface="Times New Roman" pitchFamily="18" charset="0"/>
              </a:rPr>
            </a:br>
            <a:r>
              <a:rPr lang="vi-VN" sz="1800" b="1" i="1" dirty="0">
                <a:latin typeface="Times New Roman" pitchFamily="18" charset="0"/>
                <a:cs typeface="Times New Roman" pitchFamily="18" charset="0"/>
              </a:rPr>
              <a:t>Đọc văn bản sau và thực hiện các yêu cầu:</a:t>
            </a:r>
            <a:br>
              <a:rPr lang="vi-VN" sz="1800" b="1" i="1" dirty="0">
                <a:latin typeface="Times New Roman" pitchFamily="18" charset="0"/>
                <a:cs typeface="Times New Roman" pitchFamily="18" charset="0"/>
              </a:rPr>
            </a:br>
            <a:r>
              <a:rPr lang="vi-VN" sz="1800" dirty="0">
                <a:latin typeface="Times New Roman" pitchFamily="18" charset="0"/>
                <a:cs typeface="Times New Roman" pitchFamily="18" charset="0"/>
              </a:rPr>
              <a:t> 	                        </a:t>
            </a:r>
            <a:r>
              <a:rPr lang="vi-VN" sz="1800" b="1" dirty="0">
                <a:latin typeface="Times New Roman" pitchFamily="18" charset="0"/>
                <a:cs typeface="Times New Roman" pitchFamily="18" charset="0"/>
              </a:rPr>
              <a:t>GỬI CON</a:t>
            </a:r>
            <a:br>
              <a:rPr lang="vi-VN" sz="1800" b="1" dirty="0">
                <a:latin typeface="Times New Roman" pitchFamily="18" charset="0"/>
                <a:cs typeface="Times New Roman" pitchFamily="18" charset="0"/>
              </a:rPr>
            </a:br>
            <a:r>
              <a:rPr lang="vi-VN" sz="1800" dirty="0">
                <a:latin typeface="Times New Roman" pitchFamily="18" charset="0"/>
                <a:cs typeface="Times New Roman" pitchFamily="18" charset="0"/>
              </a:rPr>
              <a:t>…..</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Người chìa tay và xin con một đồng. Lần thứ nhất con hãy tặng người ấy hai đồng. Lần thứ hai hãy biếu họ một đồng. Lần thứ ba con phải biết lắc đầu.</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Và đến lần thứ tư con hãy im lặng, bước đi.</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Đừng vui quá. Sẽ đến lúc buồn</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Đừng quá buồn. Sẽ có lúc vui</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Tiến bước mà đánh mất mình. Con ơi, dừng lại</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Lùi bước để hiểu mình. Con cứ lùi thêm nhiều bước nữa</a:t>
            </a:r>
            <a:br>
              <a:rPr lang="vi-VN" sz="1800" dirty="0">
                <a:latin typeface="Times New Roman" pitchFamily="18" charset="0"/>
                <a:cs typeface="Times New Roman" pitchFamily="18" charset="0"/>
              </a:rPr>
            </a:br>
            <a:r>
              <a:rPr lang="vi-VN" sz="1800" dirty="0">
                <a:latin typeface="Times New Roman" pitchFamily="18" charset="0"/>
                <a:cs typeface="Times New Roman" pitchFamily="18" charset="0"/>
              </a:rPr>
              <a:t>Chẳng sao</a:t>
            </a:r>
            <a:br>
              <a:rPr lang="vi-VN" sz="1800" dirty="0">
                <a:latin typeface="Times New Roman" pitchFamily="18" charset="0"/>
                <a:cs typeface="Times New Roman" pitchFamily="18" charset="0"/>
              </a:rPr>
            </a:br>
            <a:endParaRPr lang="en-US" sz="18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13948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57150"/>
            <a:ext cx="6019800" cy="5086350"/>
          </a:xfrm>
        </p:spPr>
        <p:txBody>
          <a:bodyPr/>
          <a:lstStyle/>
          <a:p>
            <a:pPr marL="127000" indent="0">
              <a:buNone/>
            </a:pPr>
            <a:r>
              <a:rPr lang="vi-VN" sz="1800" dirty="0">
                <a:latin typeface="+mj-lt"/>
              </a:rPr>
              <a:t>Hãy ngước nhìn lên cao để thấy mình còn thấp</a:t>
            </a:r>
            <a:br>
              <a:rPr lang="vi-VN" sz="1800" dirty="0">
                <a:latin typeface="+mj-lt"/>
              </a:rPr>
            </a:br>
            <a:r>
              <a:rPr lang="vi-VN" sz="1800" dirty="0">
                <a:latin typeface="+mj-lt"/>
              </a:rPr>
              <a:t>Nhìn xuống thấp. Để biết mình chưa cao.</a:t>
            </a:r>
            <a:br>
              <a:rPr lang="vi-VN" sz="1800" dirty="0">
                <a:latin typeface="+mj-lt"/>
              </a:rPr>
            </a:br>
            <a:r>
              <a:rPr lang="vi-VN" sz="1800" dirty="0">
                <a:latin typeface="+mj-lt"/>
              </a:rPr>
              <a:t>Con hãy nghĩ về tương lai. Nhưng đừng quên quá khứ</a:t>
            </a:r>
            <a:br>
              <a:rPr lang="vi-VN" sz="1800" dirty="0">
                <a:latin typeface="+mj-lt"/>
              </a:rPr>
            </a:br>
            <a:r>
              <a:rPr lang="vi-VN" sz="1800" dirty="0">
                <a:latin typeface="+mj-lt"/>
              </a:rPr>
              <a:t>Hy vọng vào ngày mai. Nhưng đừng buông xuôi hôm nay</a:t>
            </a:r>
            <a:br>
              <a:rPr lang="vi-VN" sz="1800" dirty="0">
                <a:latin typeface="+mj-lt"/>
              </a:rPr>
            </a:br>
            <a:r>
              <a:rPr lang="vi-VN" sz="1800" dirty="0">
                <a:latin typeface="+mj-lt"/>
              </a:rPr>
              <a:t>May rủi là chuyện cuộc đời. Nhưng cuộc đời nào chỉ chuyện rủi may</a:t>
            </a:r>
            <a:br>
              <a:rPr lang="vi-VN" sz="1800" dirty="0">
                <a:latin typeface="+mj-lt"/>
              </a:rPr>
            </a:br>
            <a:r>
              <a:rPr lang="vi-VN" sz="1800" dirty="0">
                <a:latin typeface="+mj-lt"/>
              </a:rPr>
              <a:t>Hãy nói thật ít. Để làm được nhiều – những điều có nghĩa của trái tim.</a:t>
            </a:r>
            <a:br>
              <a:rPr lang="vi-VN" sz="1800" dirty="0">
                <a:latin typeface="+mj-lt"/>
              </a:rPr>
            </a:br>
            <a:r>
              <a:rPr lang="vi-VN" sz="1800" dirty="0">
                <a:latin typeface="+mj-lt"/>
              </a:rPr>
              <a:t>Nếu cần, con hãy đi thật xa. Để mang về những hạt giống mới. Rồi dâng tặng cho đời. Dù chẳng được trả công.</a:t>
            </a:r>
            <a:br>
              <a:rPr lang="vi-VN" sz="1800" dirty="0">
                <a:latin typeface="+mj-lt"/>
              </a:rPr>
            </a:br>
            <a:r>
              <a:rPr lang="vi-VN" sz="1800" dirty="0">
                <a:latin typeface="+mj-lt"/>
              </a:rPr>
              <a:t>…..</a:t>
            </a:r>
            <a:br>
              <a:rPr lang="vi-VN" sz="1800" dirty="0">
                <a:latin typeface="+mj-lt"/>
              </a:rPr>
            </a:br>
            <a:r>
              <a:rPr lang="vi-VN" sz="1800" dirty="0">
                <a:latin typeface="+mj-lt"/>
              </a:rPr>
              <a:t>Hãy hân hoan với điều nhân nghĩa</a:t>
            </a:r>
            <a:br>
              <a:rPr lang="vi-VN" sz="1800" dirty="0">
                <a:latin typeface="+mj-lt"/>
              </a:rPr>
            </a:br>
            <a:r>
              <a:rPr lang="vi-VN" sz="1800" dirty="0">
                <a:latin typeface="+mj-lt"/>
              </a:rPr>
              <a:t>Đừng lạnh lùng trước chuyện bất nhân</a:t>
            </a:r>
            <a:br>
              <a:rPr lang="vi-VN" sz="1800" dirty="0">
                <a:latin typeface="+mj-lt"/>
              </a:rPr>
            </a:br>
            <a:r>
              <a:rPr lang="vi-VN" sz="1800" dirty="0">
                <a:latin typeface="+mj-lt"/>
              </a:rPr>
              <a:t>Và hãy tin vào điều có thật:</a:t>
            </a:r>
            <a:br>
              <a:rPr lang="vi-VN" sz="1800" dirty="0">
                <a:latin typeface="+mj-lt"/>
              </a:rPr>
            </a:br>
            <a:r>
              <a:rPr lang="vi-VN" sz="1800" dirty="0">
                <a:latin typeface="+mj-lt"/>
              </a:rPr>
              <a:t>Con người – sống để yêu thương.</a:t>
            </a:r>
            <a:br>
              <a:rPr lang="vi-VN" sz="1800" dirty="0">
                <a:latin typeface="+mj-lt"/>
              </a:rPr>
            </a:br>
            <a:r>
              <a:rPr lang="vi-VN" sz="1800" dirty="0">
                <a:latin typeface="+mj-lt"/>
              </a:rPr>
              <a:t>                                                  </a:t>
            </a:r>
            <a:r>
              <a:rPr lang="vi-VN" sz="1800" b="1" i="1" dirty="0">
                <a:latin typeface="+mj-lt"/>
              </a:rPr>
              <a:t>( Trích Gửi con cuả Bùi Nguyễn Trường Kiên )</a:t>
            </a:r>
            <a:endParaRPr lang="en-US" sz="1800" dirty="0">
              <a:latin typeface="+mj-lt"/>
            </a:endParaRPr>
          </a:p>
          <a:p>
            <a:br>
              <a:rPr lang="vi-VN" sz="1800" b="1" i="1" dirty="0">
                <a:latin typeface="+mj-lt"/>
              </a:rPr>
            </a:br>
            <a:endParaRPr lang="en-US" sz="18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357325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3350"/>
            <a:ext cx="5791200" cy="4876800"/>
          </a:xfrm>
        </p:spPr>
        <p:txBody>
          <a:bodyPr/>
          <a:lstStyle/>
          <a:p>
            <a:pPr marL="127000" indent="0">
              <a:buNone/>
            </a:pPr>
            <a:br>
              <a:rPr lang="vi-VN" b="1" i="1" dirty="0"/>
            </a:br>
            <a:r>
              <a:rPr lang="vi-VN" sz="2000" b="1" dirty="0">
                <a:latin typeface="+mj-lt"/>
              </a:rPr>
              <a:t>Câu 1</a:t>
            </a:r>
            <a:r>
              <a:rPr lang="vi-VN" sz="2000" dirty="0">
                <a:latin typeface="+mj-lt"/>
              </a:rPr>
              <a:t>. Xác định 2 phương thức biểu đạt chính được sử dụng trong văn bản trên.</a:t>
            </a:r>
            <a:br>
              <a:rPr lang="vi-VN" sz="2000" dirty="0">
                <a:latin typeface="+mj-lt"/>
              </a:rPr>
            </a:br>
            <a:r>
              <a:rPr lang="vi-VN" sz="2000" b="1" dirty="0">
                <a:latin typeface="+mj-lt"/>
              </a:rPr>
              <a:t>Câu 2.</a:t>
            </a:r>
            <a:r>
              <a:rPr lang="vi-VN" sz="2000" dirty="0">
                <a:latin typeface="+mj-lt"/>
              </a:rPr>
              <a:t> Anh/Chị hiểu thế nào về ý nghĩa các câu thơ sau:</a:t>
            </a:r>
            <a:br>
              <a:rPr lang="vi-VN" sz="2000" dirty="0">
                <a:latin typeface="+mj-lt"/>
              </a:rPr>
            </a:br>
            <a:r>
              <a:rPr lang="vi-VN" sz="2000" dirty="0">
                <a:latin typeface="+mj-lt"/>
              </a:rPr>
              <a:t> 	“Người chìa tay và xin con một đồng. Lần thứ nhất con hãy tặng người ấy hai đồng. Lần thứ hai hãy biếu họ một đồng. Lần thứ ba con phải biết lắc đầu.</a:t>
            </a:r>
            <a:br>
              <a:rPr lang="vi-VN" sz="2000" dirty="0">
                <a:latin typeface="+mj-lt"/>
              </a:rPr>
            </a:br>
            <a:r>
              <a:rPr lang="vi-VN" sz="2000" dirty="0">
                <a:latin typeface="+mj-lt"/>
              </a:rPr>
              <a:t>Và đến lần thứ tư con hãy im lặng, bước đi.”.</a:t>
            </a:r>
            <a:br>
              <a:rPr lang="vi-VN" sz="2000" dirty="0">
                <a:latin typeface="+mj-lt"/>
              </a:rPr>
            </a:br>
            <a:r>
              <a:rPr lang="vi-VN" sz="2000" b="1" dirty="0">
                <a:latin typeface="+mj-lt"/>
              </a:rPr>
              <a:t>Câu 3</a:t>
            </a:r>
            <a:r>
              <a:rPr lang="vi-VN" sz="2000" dirty="0">
                <a:latin typeface="+mj-lt"/>
              </a:rPr>
              <a:t>. Theo anh/chị, vì sao tác giả nói rằng:</a:t>
            </a:r>
            <a:br>
              <a:rPr lang="vi-VN" sz="2000" dirty="0">
                <a:latin typeface="+mj-lt"/>
              </a:rPr>
            </a:br>
            <a:r>
              <a:rPr lang="vi-VN" sz="2000" dirty="0">
                <a:latin typeface="+mj-lt"/>
              </a:rPr>
              <a:t> 	“Tiến bước mà đánh mất mình. Con ơi, dừng lại</a:t>
            </a:r>
            <a:br>
              <a:rPr lang="vi-VN" sz="2000" dirty="0">
                <a:latin typeface="+mj-lt"/>
              </a:rPr>
            </a:br>
            <a:r>
              <a:rPr lang="vi-VN" sz="2000" dirty="0">
                <a:latin typeface="+mj-lt"/>
              </a:rPr>
              <a:t> 	Lùi bước để hiểu mình. Con cứ lùi thêm nhiều bước nữa</a:t>
            </a:r>
            <a:br>
              <a:rPr lang="vi-VN" sz="2000" dirty="0">
                <a:latin typeface="+mj-lt"/>
              </a:rPr>
            </a:br>
            <a:r>
              <a:rPr lang="vi-VN" sz="2000" dirty="0">
                <a:latin typeface="+mj-lt"/>
              </a:rPr>
              <a:t> 	Chẳng sao</a:t>
            </a:r>
            <a:br>
              <a:rPr lang="vi-VN" sz="2000" dirty="0">
                <a:latin typeface="+mj-lt"/>
              </a:rPr>
            </a:b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561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3350"/>
            <a:ext cx="5867400" cy="4876800"/>
          </a:xfrm>
        </p:spPr>
        <p:txBody>
          <a:bodyPr/>
          <a:lstStyle/>
          <a:p>
            <a:pPr marL="127000" indent="0">
              <a:buNone/>
            </a:pPr>
            <a:r>
              <a:rPr lang="vi-VN" sz="2000" b="1" dirty="0">
                <a:latin typeface="+mj-lt"/>
              </a:rPr>
              <a:t>Câu 4</a:t>
            </a:r>
            <a:r>
              <a:rPr lang="vi-VN" sz="2000" dirty="0">
                <a:latin typeface="+mj-lt"/>
              </a:rPr>
              <a:t>. Thông điệp nào của văn bản trên có ý nghĩa nhất đối với anh/chị?</a:t>
            </a:r>
            <a:br>
              <a:rPr lang="vi-VN" sz="2000" dirty="0">
                <a:latin typeface="+mj-lt"/>
              </a:rPr>
            </a:br>
            <a:r>
              <a:rPr lang="vi-VN" sz="2000" b="1" dirty="0">
                <a:latin typeface="+mj-lt"/>
              </a:rPr>
              <a:t>Phần II: Làm văn</a:t>
            </a:r>
            <a:r>
              <a:rPr lang="vi-VN" sz="2000" dirty="0">
                <a:latin typeface="+mj-lt"/>
              </a:rPr>
              <a:t> </a:t>
            </a:r>
            <a:br>
              <a:rPr lang="vi-VN" sz="2000" dirty="0">
                <a:latin typeface="+mj-lt"/>
              </a:rPr>
            </a:br>
            <a:r>
              <a:rPr lang="vi-VN" sz="2000" b="1" dirty="0">
                <a:latin typeface="+mj-lt"/>
              </a:rPr>
              <a:t>Câu 1 (2,0 điểm):</a:t>
            </a:r>
            <a:br>
              <a:rPr lang="vi-VN" sz="2000" dirty="0">
                <a:latin typeface="+mj-lt"/>
              </a:rPr>
            </a:br>
            <a:r>
              <a:rPr lang="vi-VN" sz="2000" dirty="0">
                <a:latin typeface="+mj-lt"/>
              </a:rPr>
              <a:t>Hãy viết 01 đoạn văn (khoảng 200 chữ) trình bày suy nghĩ của em về 2 câu thơ trong văn bản ở phần Đọc hiểu:</a:t>
            </a:r>
            <a:br>
              <a:rPr lang="vi-VN" sz="2000" dirty="0">
                <a:latin typeface="+mj-lt"/>
              </a:rPr>
            </a:br>
            <a:r>
              <a:rPr lang="vi-VN" sz="2000" dirty="0">
                <a:latin typeface="+mj-lt"/>
              </a:rPr>
              <a:t> 		“Và hãy tin vào điều có thật:</a:t>
            </a:r>
            <a:br>
              <a:rPr lang="vi-VN" sz="2000" dirty="0">
                <a:latin typeface="+mj-lt"/>
              </a:rPr>
            </a:br>
            <a:r>
              <a:rPr lang="vi-VN" sz="2000" dirty="0">
                <a:latin typeface="+mj-lt"/>
              </a:rPr>
              <a:t> 		Con người – sống để yêu thương.”</a:t>
            </a:r>
            <a:endParaRPr lang="en-US" sz="2000" dirty="0">
              <a:latin typeface="+mj-lt"/>
            </a:endParaRPr>
          </a:p>
          <a:p>
            <a:pPr marL="127000" indent="0">
              <a:buNone/>
            </a:pPr>
            <a:r>
              <a:rPr lang="vi-VN" sz="2000" b="1" dirty="0">
                <a:latin typeface="+mj-lt"/>
              </a:rPr>
              <a:t>Câu 2( 5 điểm) </a:t>
            </a:r>
            <a:r>
              <a:rPr lang="vi-VN" sz="2000" dirty="0">
                <a:latin typeface="+mj-lt"/>
              </a:rPr>
              <a:t>: Phân tích diễn biến tâm lý và hành động của bé Thu trong lần gặp cha cuối cùng, khi ông Sáu được về phép (trong phần trích văn bản “Chiếc lược ngà” của Nguyễn Quang Sáng – ngữ văn 9, tập 1). Qua đó hãy nhận xét về tính cách của nhân vật bé Thu và nghệ thuật miêu tả tâm lý nhân vật của tác giả.</a:t>
            </a:r>
            <a:endParaRPr lang="en-US" sz="2000" dirty="0">
              <a:latin typeface="+mj-lt"/>
            </a:endParaRPr>
          </a:p>
          <a:p>
            <a:pPr marL="127000" indent="0">
              <a:buNone/>
            </a:pPr>
            <a:r>
              <a:rPr lang="vi-VN" sz="2000" dirty="0">
                <a:latin typeface="+mj-lt"/>
              </a:rPr>
              <a:t> </a:t>
            </a:r>
            <a:endParaRPr lang="en-US" sz="2000" dirty="0">
              <a:latin typeface="+mj-lt"/>
            </a:endParaRPr>
          </a:p>
          <a:p>
            <a:pPr marL="127000" indent="0">
              <a:buNone/>
            </a:pPr>
            <a:endParaRPr lang="en-US" sz="2000"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53</a:t>
            </a:fld>
            <a:endParaRPr lang="en"/>
          </a:p>
        </p:txBody>
      </p:sp>
    </p:spTree>
    <p:extLst>
      <p:ext uri="{BB962C8B-B14F-4D97-AF65-F5344CB8AC3E}">
        <p14:creationId xmlns:p14="http://schemas.microsoft.com/office/powerpoint/2010/main" val="4832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15000" cy="4876800"/>
          </a:xfrm>
        </p:spPr>
        <p:txBody>
          <a:bodyPr/>
          <a:lstStyle/>
          <a:p>
            <a:pPr marL="127000" indent="0" algn="just">
              <a:buNone/>
            </a:pPr>
            <a:r>
              <a:rPr lang="en-US" sz="2100" dirty="0">
                <a:latin typeface="Times New Roman" pitchFamily="18" charset="0"/>
                <a:cs typeface="Times New Roman" pitchFamily="18" charset="0"/>
              </a:rPr>
              <a:t>ĐỀ 5:</a:t>
            </a:r>
          </a:p>
          <a:p>
            <a:pPr marL="127000" indent="0" algn="just">
              <a:buNone/>
            </a:pPr>
            <a:r>
              <a:rPr lang="vi-VN" sz="2100" b="1" dirty="0">
                <a:latin typeface="Times New Roman" pitchFamily="18" charset="0"/>
                <a:cs typeface="Times New Roman" pitchFamily="18" charset="0"/>
              </a:rPr>
              <a:t>Phần I: Đọc hiểu (3đ)</a:t>
            </a:r>
            <a:endParaRPr lang="en-US" sz="2100" dirty="0">
              <a:latin typeface="Times New Roman" pitchFamily="18" charset="0"/>
              <a:cs typeface="Times New Roman" pitchFamily="18" charset="0"/>
            </a:endParaRPr>
          </a:p>
          <a:p>
            <a:pPr marL="127000" indent="0" algn="just">
              <a:buNone/>
            </a:pPr>
            <a:r>
              <a:rPr lang="vi-VN" sz="2100" b="1" i="1" dirty="0">
                <a:latin typeface="Times New Roman" pitchFamily="18" charset="0"/>
                <a:cs typeface="Times New Roman" pitchFamily="18" charset="0"/>
              </a:rPr>
              <a:t>Đọc văn bản sau và thực hiện các yêu cầu bên dưới :</a:t>
            </a:r>
            <a:endParaRPr lang="en-US" sz="2100" dirty="0">
              <a:latin typeface="Times New Roman" pitchFamily="18" charset="0"/>
              <a:cs typeface="Times New Roman" pitchFamily="18" charset="0"/>
            </a:endParaRPr>
          </a:p>
          <a:p>
            <a:pPr marL="127000" indent="0" algn="just">
              <a:buNone/>
            </a:pPr>
            <a:r>
              <a:rPr lang="vi-VN" sz="2100" dirty="0">
                <a:latin typeface="Times New Roman" pitchFamily="18" charset="0"/>
                <a:cs typeface="Times New Roman" pitchFamily="18" charset="0"/>
              </a:rPr>
              <a:t>Đại đa số thanh niên thời trước không ai suy nghĩ, trăn trở gì lắm về cuộc đời, vì ai đã có phận nấy.</a:t>
            </a:r>
            <a:endParaRPr lang="en-US" sz="2100" dirty="0">
              <a:latin typeface="Times New Roman" pitchFamily="18" charset="0"/>
              <a:cs typeface="Times New Roman" pitchFamily="18" charset="0"/>
            </a:endParaRPr>
          </a:p>
          <a:p>
            <a:pPr marL="127000" indent="0" algn="just">
              <a:buNone/>
            </a:pPr>
            <a:r>
              <a:rPr lang="vi-VN" sz="2100" dirty="0">
                <a:latin typeface="Times New Roman" pitchFamily="18" charset="0"/>
                <a:cs typeface="Times New Roman" pitchFamily="18" charset="0"/>
              </a:rPr>
              <a:t>Phận là cái phần mà cuộc sống, xã hội dành cho mỗi người: phận làm trai, phận giàu, phận nghèo, phận đàn bà, phận làm tôi,... Con nhà lao động nghèo, nhiều lắm học đến chín, mười tuổi, là đã phải lo làm ăn mong kế nghiệp cha, anh. Con nhà giàu theo học lên cao thì làm quan, kém hơn thì làm thầy. Sinh ra ở phận nào, theo phận ấy, chỉ số ít là thoát khỏi.</a:t>
            </a:r>
            <a:endParaRPr lang="en-US" sz="2100" dirty="0">
              <a:latin typeface="Times New Roman" pitchFamily="18" charset="0"/>
              <a:cs typeface="Times New Roman" pitchFamily="18" charset="0"/>
            </a:endParaRPr>
          </a:p>
          <a:p>
            <a:pPr marL="127000" indent="0" algn="just">
              <a:buNone/>
            </a:pPr>
            <a:endParaRPr lang="en-US" sz="2100"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54</a:t>
            </a:fld>
            <a:endParaRPr lang="en"/>
          </a:p>
        </p:txBody>
      </p:sp>
    </p:spTree>
    <p:extLst>
      <p:ext uri="{BB962C8B-B14F-4D97-AF65-F5344CB8AC3E}">
        <p14:creationId xmlns:p14="http://schemas.microsoft.com/office/powerpoint/2010/main" val="12594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9050"/>
            <a:ext cx="5943600" cy="4953000"/>
          </a:xfrm>
        </p:spPr>
        <p:txBody>
          <a:bodyPr/>
          <a:lstStyle/>
          <a:p>
            <a:pPr marL="127000" indent="0" algn="just">
              <a:buNone/>
            </a:pPr>
            <a:r>
              <a:rPr lang="vi-VN" sz="2200" dirty="0">
                <a:latin typeface="+mj-lt"/>
              </a:rPr>
              <a:t>Trái lại, thanh niên ngày nay tuy cái phận mỗi người vẫn còn, song trước mặt mọi người đều có khả năng mở ra nhiều con đường. Ngày nay sự lựa chọn và cố gắng của bản thân, sự giúp đỡ của bạn bè đóng vai trò quyết định. Có lựa chọn tất phải có suy nghĩ, trăn trở.</a:t>
            </a:r>
            <a:endParaRPr lang="en-US" sz="2200" dirty="0">
              <a:latin typeface="+mj-lt"/>
            </a:endParaRPr>
          </a:p>
          <a:p>
            <a:pPr marL="127000" indent="0" algn="just">
              <a:buNone/>
            </a:pPr>
            <a:r>
              <a:rPr lang="en-US" sz="2200" dirty="0">
                <a:latin typeface="+mj-lt"/>
              </a:rPr>
              <a:t> </a:t>
            </a:r>
            <a:r>
              <a:rPr lang="vi-VN" sz="2200" dirty="0">
                <a:latin typeface="+mj-lt"/>
              </a:rPr>
              <a:t>Hết lớp tám, lớp chín, học gì đây? Trung học hay học nghề, hay đi sản xuất? Trai gái gặp nhau bắt đầu ngập ngừng. Yêu ai đây? Yêu như thế nào? Sức khoẻ tăng nhanh, kiến thức tích lũy đã khá, sống như thế nào đây? Ba câu hỏi ám ảnh: Tình yêu, nghề nghiệp, lối sống. Không thể quy cho số phận. Cơ hội cũng chia đều sàn sàn cho mọi người</a:t>
            </a: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55</a:t>
            </a:fld>
            <a:endParaRPr lang="en"/>
          </a:p>
        </p:txBody>
      </p:sp>
    </p:spTree>
    <p:extLst>
      <p:ext uri="{BB962C8B-B14F-4D97-AF65-F5344CB8AC3E}">
        <p14:creationId xmlns:p14="http://schemas.microsoft.com/office/powerpoint/2010/main" val="12651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
            <a:ext cx="5638800" cy="5029200"/>
          </a:xfrm>
        </p:spPr>
        <p:txBody>
          <a:bodyPr/>
          <a:lstStyle/>
          <a:p>
            <a:pPr marL="127000" indent="0" algn="just">
              <a:buNone/>
            </a:pPr>
            <a:r>
              <a:rPr lang="vi-VN" sz="2000" dirty="0">
                <a:latin typeface="+mj-lt"/>
              </a:rPr>
              <a:t>Thanh niên ngày xưa bước vào đời như người đi xem phim đã biết trước ngồi ở rạp nào, xem phim gì, ghế số bao nhiêu, cứ thế mà ngồi vào. Ngày nay, chưa biết sẽ xem phim gì, ở rạp nào, ngồi ghế số mấy, cạnh ai. Cho đến khi ổn định được chỗ ngồi trong xã hội, xác định đúng được vai trò và vị trí của mình là phải trải qua một thời gian dài.</a:t>
            </a:r>
            <a:endParaRPr lang="en-US" sz="2000" dirty="0">
              <a:latin typeface="+mj-lt"/>
            </a:endParaRPr>
          </a:p>
          <a:p>
            <a:pPr marL="127000" indent="0" algn="just">
              <a:buNone/>
            </a:pPr>
            <a:r>
              <a:rPr lang="vi-VN" sz="2000" dirty="0">
                <a:latin typeface="+mj-lt"/>
              </a:rPr>
              <a:t>Thời gian sẽ xây dựng cho mình một niềm tin và đạo lí.</a:t>
            </a:r>
            <a:endParaRPr lang="en-US" sz="2000" dirty="0">
              <a:latin typeface="+mj-lt"/>
            </a:endParaRPr>
          </a:p>
          <a:p>
            <a:pPr marL="127000" indent="0" algn="just">
              <a:buNone/>
            </a:pPr>
            <a:r>
              <a:rPr lang="en-US" sz="2000" dirty="0">
                <a:latin typeface="+mj-lt"/>
              </a:rPr>
              <a:t> </a:t>
            </a:r>
            <a:r>
              <a:rPr lang="vi-VN" sz="2000" dirty="0">
                <a:latin typeface="+mj-lt"/>
              </a:rPr>
              <a:t>Xây dựng nên thì như tàu ra biển rộng, có kim chỉ nam để xác định hướng đi; không thì như chiếc bách giữa dòng, e dè gió dập, hãi hùng sóng va.</a:t>
            </a:r>
            <a:endParaRPr lang="en-US" sz="2000" dirty="0">
              <a:latin typeface="+mj-lt"/>
            </a:endParaRPr>
          </a:p>
          <a:p>
            <a:pPr marL="127000" indent="0" algn="just">
              <a:buNone/>
            </a:pPr>
            <a:r>
              <a:rPr lang="vi-VN" sz="2000" b="1" i="1" dirty="0">
                <a:latin typeface="+mj-lt"/>
              </a:rPr>
              <a:t>(Thanh niên và số phận - Nguyễn Khắc Viện, Dẫn theo Ngữ văn 11 Nâng cao, tập hai, Sđd)</a:t>
            </a:r>
            <a:endParaRPr lang="en-US" sz="2000" dirty="0">
              <a:latin typeface="+mj-lt"/>
            </a:endParaRPr>
          </a:p>
          <a:p>
            <a:pPr marL="127000" indent="0" algn="just">
              <a:buNone/>
            </a:pP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28210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7150"/>
            <a:ext cx="5791200" cy="5086350"/>
          </a:xfrm>
        </p:spPr>
        <p:txBody>
          <a:bodyPr/>
          <a:lstStyle/>
          <a:p>
            <a:pPr marL="127000" indent="0" algn="just">
              <a:buNone/>
            </a:pPr>
            <a:r>
              <a:rPr lang="vi-VN" sz="2200" b="1" dirty="0">
                <a:latin typeface="+mj-lt"/>
              </a:rPr>
              <a:t>Câu 1</a:t>
            </a:r>
            <a:r>
              <a:rPr lang="vi-VN" sz="2200" dirty="0">
                <a:latin typeface="+mj-lt"/>
              </a:rPr>
              <a:t>. (0,5 điểm) Trong đoạn trích trên, tác giả sử dụng phương thức biểu đạt nào là chính ? </a:t>
            </a:r>
            <a:endParaRPr lang="en-US" sz="2200" dirty="0">
              <a:latin typeface="+mj-lt"/>
            </a:endParaRPr>
          </a:p>
          <a:p>
            <a:pPr marL="127000" indent="0" algn="just">
              <a:buNone/>
            </a:pPr>
            <a:r>
              <a:rPr lang="vi-VN" sz="2200" b="1" dirty="0">
                <a:latin typeface="+mj-lt"/>
              </a:rPr>
              <a:t>Câu 2</a:t>
            </a:r>
            <a:r>
              <a:rPr lang="vi-VN" sz="2200" dirty="0">
                <a:latin typeface="+mj-lt"/>
              </a:rPr>
              <a:t>. (0,5 điểm) Câu văn: “Phận là cái phần mà cuộc sống, xã hội dành cho mỗi người: phận làm trai, phận giàu, phận nghèo, phận đàn bà, phận làm tôi,...”, sử dụng biện pháp nghệ thuật gì? Tác dụng?</a:t>
            </a:r>
            <a:endParaRPr lang="en-US" sz="2200" dirty="0">
              <a:latin typeface="+mj-lt"/>
            </a:endParaRPr>
          </a:p>
          <a:p>
            <a:pPr marL="127000" indent="0" algn="just">
              <a:buNone/>
            </a:pPr>
            <a:r>
              <a:rPr lang="vi-VN" sz="2200" b="1" dirty="0">
                <a:latin typeface="+mj-lt"/>
              </a:rPr>
              <a:t>Câu 3</a:t>
            </a:r>
            <a:r>
              <a:rPr lang="vi-VN" sz="2200" dirty="0">
                <a:latin typeface="+mj-lt"/>
              </a:rPr>
              <a:t>. (1,0 điểm) Căn cứ vào đoạn trích, hãy giải thích vì sao thanh niên thời nay cần phải suy nghĩ trăn trở về số phận?</a:t>
            </a:r>
            <a:endParaRPr lang="en-US" sz="2200" dirty="0">
              <a:latin typeface="+mj-lt"/>
            </a:endParaRPr>
          </a:p>
          <a:p>
            <a:pPr marL="127000" indent="0" algn="just">
              <a:buNone/>
            </a:pPr>
            <a:r>
              <a:rPr lang="vi-VN" sz="2200" b="1" dirty="0">
                <a:latin typeface="+mj-lt"/>
              </a:rPr>
              <a:t>Câu 4.</a:t>
            </a:r>
            <a:r>
              <a:rPr lang="vi-VN" sz="2200" dirty="0">
                <a:latin typeface="+mj-lt"/>
              </a:rPr>
              <a:t> (1,0 điểm) Theo tác giả, những yếu tố nào có ý nghĩa quyết định đối với thành công và hạnh phúc của một con người trong thời đại ngày nay?</a:t>
            </a:r>
            <a:endParaRPr lang="en-US" sz="2200" dirty="0">
              <a:latin typeface="+mj-lt"/>
            </a:endParaRPr>
          </a:p>
          <a:p>
            <a:pPr marL="127000" indent="0" algn="just">
              <a:buNone/>
            </a:pP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57</a:t>
            </a:fld>
            <a:endParaRPr lang="en"/>
          </a:p>
        </p:txBody>
      </p:sp>
    </p:spTree>
    <p:extLst>
      <p:ext uri="{BB962C8B-B14F-4D97-AF65-F5344CB8AC3E}">
        <p14:creationId xmlns:p14="http://schemas.microsoft.com/office/powerpoint/2010/main" val="336609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3350"/>
            <a:ext cx="5791200" cy="4800600"/>
          </a:xfrm>
        </p:spPr>
        <p:txBody>
          <a:bodyPr/>
          <a:lstStyle/>
          <a:p>
            <a:pPr marL="127000" indent="0">
              <a:buNone/>
            </a:pPr>
            <a:r>
              <a:rPr lang="vi-VN" b="1" dirty="0">
                <a:latin typeface="+mj-lt"/>
              </a:rPr>
              <a:t>II. Phần II Làm văn </a:t>
            </a:r>
            <a:endParaRPr lang="en-US" dirty="0">
              <a:latin typeface="+mj-lt"/>
            </a:endParaRPr>
          </a:p>
          <a:p>
            <a:pPr marL="127000" indent="0">
              <a:buNone/>
            </a:pPr>
            <a:r>
              <a:rPr lang="vi-VN" b="1" dirty="0">
                <a:latin typeface="+mj-lt"/>
              </a:rPr>
              <a:t>Câu 1 (2,0) </a:t>
            </a:r>
            <a:endParaRPr lang="en-US" dirty="0">
              <a:latin typeface="+mj-lt"/>
            </a:endParaRPr>
          </a:p>
          <a:p>
            <a:pPr marL="127000" indent="0">
              <a:buNone/>
            </a:pPr>
            <a:r>
              <a:rPr lang="vi-VN" b="1" i="1" dirty="0">
                <a:latin typeface="+mj-lt"/>
              </a:rPr>
              <a:t>Hãy viết 01 đoạn văn (khoảng 200 chữ) trình bày suy nghĩ của em về  những câu nói được gợi từ phần Đọc hiểu:</a:t>
            </a:r>
            <a:endParaRPr lang="en-US" dirty="0">
              <a:latin typeface="+mj-lt"/>
            </a:endParaRPr>
          </a:p>
          <a:p>
            <a:pPr marL="127000" indent="0">
              <a:buNone/>
            </a:pPr>
            <a:r>
              <a:rPr lang="vi-VN" dirty="0">
                <a:latin typeface="+mj-lt"/>
              </a:rPr>
              <a:t>“Thời gian sẽ xây dựng cho mình một niềm tin và đạo lí.	Xây dựng nên thì như tàu ra biển rộng, có kim chỉ nam để xác định hướng đi; không thì như chiếc bách giữa dòng, e dè gió dập, hãi hùng sóng va”.</a:t>
            </a:r>
            <a:endParaRPr lang="en-US" dirty="0">
              <a:latin typeface="+mj-lt"/>
            </a:endParaRPr>
          </a:p>
          <a:p>
            <a:pPr marL="127000" indent="0">
              <a:buNone/>
            </a:pPr>
            <a:r>
              <a:rPr lang="vi-VN" b="1" dirty="0"/>
              <a:t>Câu 2. </a:t>
            </a:r>
            <a:r>
              <a:rPr lang="vi-VN" dirty="0"/>
              <a:t>(5,0 điểm) Cảm nhận của em về đoạn trích sau: </a:t>
            </a:r>
            <a:endParaRPr lang="en-US" dirty="0"/>
          </a:p>
          <a:p>
            <a:pPr marL="127000" indent="0">
              <a:buNone/>
            </a:pPr>
            <a:r>
              <a:rPr lang="vi-VN" dirty="0"/>
              <a:t>Mọc giữa dòng sông xanh</a:t>
            </a:r>
            <a:endParaRPr lang="en-US" dirty="0"/>
          </a:p>
          <a:p>
            <a:pPr marL="127000" indent="0">
              <a:buNone/>
            </a:pPr>
            <a:r>
              <a:rPr lang="vi-VN" dirty="0"/>
              <a:t>Một bông hoa tím biếc</a:t>
            </a:r>
            <a:endParaRPr lang="en-US" dirty="0"/>
          </a:p>
          <a:p>
            <a:pPr marL="127000" indent="0">
              <a:buNone/>
            </a:pPr>
            <a:r>
              <a:rPr lang="vi-VN" dirty="0"/>
              <a:t>Ơi con chim chiền chiện</a:t>
            </a:r>
            <a:endParaRPr lang="en-US" dirty="0"/>
          </a:p>
          <a:p>
            <a:pPr marL="127000" indent="0">
              <a:buNone/>
            </a:pPr>
            <a:r>
              <a:rPr lang="vi-VN" dirty="0"/>
              <a:t>Hót chi mà vang trời</a:t>
            </a:r>
            <a:endParaRPr lang="en-US" dirty="0"/>
          </a:p>
          <a:p>
            <a:pPr marL="127000" indent="0">
              <a:buNone/>
            </a:pPr>
            <a:r>
              <a:rPr lang="vi-VN" dirty="0"/>
              <a:t>Từng giọt long lanh rơi</a:t>
            </a:r>
            <a:endParaRPr lang="en-US" dirty="0"/>
          </a:p>
          <a:p>
            <a:pPr marL="127000" indent="0">
              <a:buNone/>
            </a:pPr>
            <a:r>
              <a:rPr lang="vi-VN" dirty="0"/>
              <a:t>Tôi đưa tay tôi hứng. </a:t>
            </a:r>
            <a:endParaRPr lang="en-US" dirty="0"/>
          </a:p>
          <a:p>
            <a:pPr marL="127000" indent="0">
              <a:buNone/>
            </a:pPr>
            <a:r>
              <a:rPr lang="vi-VN" dirty="0"/>
              <a:t>Mùa xuân người cầm súng</a:t>
            </a:r>
            <a:endParaRPr lang="en-US" dirty="0"/>
          </a:p>
          <a:p>
            <a:pPr marL="127000" indent="0">
              <a:buNone/>
            </a:pPr>
            <a:r>
              <a:rPr lang="vi-VN" dirty="0"/>
              <a:t>Lộc giắt đầy trên lưng</a:t>
            </a:r>
            <a:endParaRPr lang="en-US" dirty="0"/>
          </a:p>
          <a:p>
            <a:pPr marL="127000" indent="0">
              <a:buNone/>
            </a:pPr>
            <a:r>
              <a:rPr lang="vi-VN" dirty="0"/>
              <a:t>Mùa xuân người ra đồng</a:t>
            </a:r>
            <a:endParaRPr lang="en-US" dirty="0"/>
          </a:p>
          <a:p>
            <a:pPr marL="127000" indent="0">
              <a:buNone/>
            </a:pPr>
            <a:r>
              <a:rPr lang="vi-VN" dirty="0"/>
              <a:t>Lộc trải dài nương mạ</a:t>
            </a:r>
            <a:endParaRPr lang="en-US" dirty="0"/>
          </a:p>
          <a:p>
            <a:pPr marL="127000" indent="0">
              <a:buNone/>
            </a:pPr>
            <a:r>
              <a:rPr lang="vi-VN" dirty="0"/>
              <a:t>Tất cả như hối hả</a:t>
            </a:r>
            <a:endParaRPr lang="en-US" dirty="0"/>
          </a:p>
          <a:p>
            <a:pPr marL="127000" indent="0">
              <a:buNone/>
            </a:pPr>
            <a:r>
              <a:rPr lang="vi-VN" dirty="0"/>
              <a:t>Tất cả như xôn xao... </a:t>
            </a:r>
            <a:endParaRPr lang="en-US" dirty="0"/>
          </a:p>
          <a:p>
            <a:pPr marL="127000" indent="0">
              <a:buNone/>
            </a:pPr>
            <a:r>
              <a:rPr lang="vi-VN" b="1" i="1" dirty="0"/>
              <a:t>(Thanh Hải, </a:t>
            </a:r>
            <a:r>
              <a:rPr lang="vi-VN" b="1" i="1" u="sng" dirty="0">
                <a:hlinkClick r:id="rId2"/>
              </a:rPr>
              <a:t>Màu xuân nho nhỏ, </a:t>
            </a:r>
            <a:r>
              <a:rPr lang="vi-VN" b="1" i="1" dirty="0"/>
              <a:t>Ngữ văn 9, tập hai, Nxb Giáo dục Việt Nam)</a:t>
            </a:r>
            <a:endParaRPr lang="en-US" dirty="0"/>
          </a:p>
          <a:p>
            <a:pPr marL="1270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58</a:t>
            </a:fld>
            <a:endParaRPr lang="en"/>
          </a:p>
        </p:txBody>
      </p:sp>
    </p:spTree>
    <p:extLst>
      <p:ext uri="{BB962C8B-B14F-4D97-AF65-F5344CB8AC3E}">
        <p14:creationId xmlns:p14="http://schemas.microsoft.com/office/powerpoint/2010/main" val="2459479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7150"/>
            <a:ext cx="6096000" cy="5410200"/>
          </a:xfrm>
        </p:spPr>
        <p:txBody>
          <a:bodyPr/>
          <a:lstStyle/>
          <a:p>
            <a:pPr marL="127000" indent="0">
              <a:buNone/>
            </a:pPr>
            <a:r>
              <a:rPr lang="vi-VN" b="1" dirty="0">
                <a:latin typeface="+mj-lt"/>
              </a:rPr>
              <a:t>Câu 2. </a:t>
            </a:r>
            <a:r>
              <a:rPr lang="vi-VN" dirty="0">
                <a:latin typeface="+mj-lt"/>
              </a:rPr>
              <a:t>(5,0 điểm) Cảm nhận của em về đoạn trích sau: </a:t>
            </a:r>
            <a:endParaRPr lang="en-US" dirty="0">
              <a:latin typeface="+mj-lt"/>
            </a:endParaRPr>
          </a:p>
          <a:p>
            <a:pPr marL="127000" indent="0">
              <a:buNone/>
            </a:pPr>
            <a:r>
              <a:rPr lang="vi-VN" dirty="0">
                <a:latin typeface="+mj-lt"/>
              </a:rPr>
              <a:t>Mọc giữa dòng sông xanh</a:t>
            </a:r>
            <a:endParaRPr lang="en-US" dirty="0">
              <a:latin typeface="+mj-lt"/>
            </a:endParaRPr>
          </a:p>
          <a:p>
            <a:pPr marL="127000" indent="0">
              <a:buNone/>
            </a:pPr>
            <a:r>
              <a:rPr lang="vi-VN" dirty="0">
                <a:latin typeface="+mj-lt"/>
              </a:rPr>
              <a:t>Một bông hoa tím biếc</a:t>
            </a:r>
            <a:endParaRPr lang="en-US" dirty="0">
              <a:latin typeface="+mj-lt"/>
            </a:endParaRPr>
          </a:p>
          <a:p>
            <a:pPr marL="127000" indent="0">
              <a:buNone/>
            </a:pPr>
            <a:r>
              <a:rPr lang="vi-VN" dirty="0">
                <a:latin typeface="+mj-lt"/>
              </a:rPr>
              <a:t>Ơi con chim chiền chiện</a:t>
            </a:r>
            <a:endParaRPr lang="en-US" dirty="0">
              <a:latin typeface="+mj-lt"/>
            </a:endParaRPr>
          </a:p>
          <a:p>
            <a:pPr marL="127000" indent="0">
              <a:buNone/>
            </a:pPr>
            <a:r>
              <a:rPr lang="vi-VN" dirty="0">
                <a:latin typeface="+mj-lt"/>
              </a:rPr>
              <a:t>Hót chi mà vang trời</a:t>
            </a:r>
            <a:endParaRPr lang="en-US" dirty="0">
              <a:latin typeface="+mj-lt"/>
            </a:endParaRPr>
          </a:p>
          <a:p>
            <a:pPr marL="127000" indent="0">
              <a:buNone/>
            </a:pPr>
            <a:endParaRPr lang="en-US" dirty="0">
              <a:latin typeface="+mj-lt"/>
            </a:endParaRPr>
          </a:p>
          <a:p>
            <a:pPr marL="127000" indent="0">
              <a:buNone/>
            </a:pPr>
            <a:r>
              <a:rPr lang="vi-VN" dirty="0">
                <a:latin typeface="+mj-lt"/>
              </a:rPr>
              <a:t>Từng giọt long lanh rơi</a:t>
            </a:r>
            <a:endParaRPr lang="en-US" dirty="0">
              <a:latin typeface="+mj-lt"/>
            </a:endParaRPr>
          </a:p>
          <a:p>
            <a:pPr marL="127000" indent="0">
              <a:buNone/>
            </a:pPr>
            <a:r>
              <a:rPr lang="vi-VN" dirty="0">
                <a:latin typeface="+mj-lt"/>
              </a:rPr>
              <a:t>Tôi đưa tay tôi hứng. </a:t>
            </a:r>
            <a:endParaRPr lang="en-US" dirty="0">
              <a:latin typeface="+mj-lt"/>
            </a:endParaRPr>
          </a:p>
          <a:p>
            <a:pPr marL="127000" indent="0">
              <a:buNone/>
            </a:pPr>
            <a:r>
              <a:rPr lang="vi-VN" dirty="0">
                <a:latin typeface="+mj-lt"/>
              </a:rPr>
              <a:t>Mùa xuân người cầm súng</a:t>
            </a:r>
            <a:endParaRPr lang="en-US" dirty="0">
              <a:latin typeface="+mj-lt"/>
            </a:endParaRPr>
          </a:p>
          <a:p>
            <a:pPr marL="127000" indent="0">
              <a:buNone/>
            </a:pPr>
            <a:r>
              <a:rPr lang="vi-VN" dirty="0">
                <a:latin typeface="+mj-lt"/>
              </a:rPr>
              <a:t>Lộc giắt đầy trên lưng</a:t>
            </a:r>
            <a:endParaRPr lang="en-US" dirty="0">
              <a:latin typeface="+mj-lt"/>
            </a:endParaRPr>
          </a:p>
          <a:p>
            <a:pPr marL="127000" indent="0">
              <a:buNone/>
            </a:pPr>
            <a:endParaRPr lang="en-US" dirty="0">
              <a:latin typeface="+mj-lt"/>
            </a:endParaRPr>
          </a:p>
          <a:p>
            <a:pPr marL="127000" indent="0">
              <a:buNone/>
            </a:pPr>
            <a:r>
              <a:rPr lang="vi-VN" dirty="0">
                <a:latin typeface="+mj-lt"/>
              </a:rPr>
              <a:t>Mùa xuân người ra đồng</a:t>
            </a:r>
            <a:endParaRPr lang="en-US" dirty="0">
              <a:latin typeface="+mj-lt"/>
            </a:endParaRPr>
          </a:p>
          <a:p>
            <a:pPr marL="127000" indent="0">
              <a:buNone/>
            </a:pPr>
            <a:r>
              <a:rPr lang="vi-VN" dirty="0">
                <a:latin typeface="+mj-lt"/>
              </a:rPr>
              <a:t>Lộc trải dài nương mạ</a:t>
            </a:r>
            <a:endParaRPr lang="en-US" dirty="0">
              <a:latin typeface="+mj-lt"/>
            </a:endParaRPr>
          </a:p>
          <a:p>
            <a:pPr marL="127000" indent="0">
              <a:buNone/>
            </a:pPr>
            <a:r>
              <a:rPr lang="vi-VN" dirty="0">
                <a:latin typeface="+mj-lt"/>
              </a:rPr>
              <a:t>Tất cả như hối hả</a:t>
            </a:r>
            <a:endParaRPr lang="en-US" dirty="0">
              <a:latin typeface="+mj-lt"/>
            </a:endParaRPr>
          </a:p>
          <a:p>
            <a:pPr marL="127000" indent="0">
              <a:buNone/>
            </a:pPr>
            <a:r>
              <a:rPr lang="vi-VN" dirty="0">
                <a:latin typeface="+mj-lt"/>
              </a:rPr>
              <a:t>Tất cả như xôn xao... </a:t>
            </a:r>
            <a:endParaRPr lang="en-US" dirty="0">
              <a:latin typeface="+mj-lt"/>
            </a:endParaRPr>
          </a:p>
          <a:p>
            <a:pPr marL="127000" indent="0">
              <a:buNone/>
            </a:pPr>
            <a:r>
              <a:rPr lang="vi-VN" b="1" i="1" dirty="0">
                <a:latin typeface="+mj-lt"/>
              </a:rPr>
              <a:t>(Thanh Hải, </a:t>
            </a:r>
            <a:r>
              <a:rPr lang="vi-VN" b="1" i="1" u="sng" dirty="0">
                <a:latin typeface="+mj-lt"/>
                <a:hlinkClick r:id="rId2"/>
              </a:rPr>
              <a:t>Màu xuân nho nhỏ, </a:t>
            </a:r>
            <a:r>
              <a:rPr lang="vi-VN" b="1" i="1" dirty="0">
                <a:latin typeface="+mj-lt"/>
              </a:rPr>
              <a:t>Ngữ văn 9, tập hai, Nxb Giáo dục Việt Nam)</a:t>
            </a:r>
            <a:endParaRPr lang="en-US" dirty="0">
              <a:latin typeface="+mj-lt"/>
            </a:endParaRPr>
          </a:p>
          <a:p>
            <a:pPr marL="127000" indent="0">
              <a:buNone/>
            </a:pPr>
            <a:endParaRPr lang="en-US" dirty="0">
              <a:latin typeface="+mj-lt"/>
            </a:endParaRPr>
          </a:p>
          <a:p>
            <a:pPr marL="127000" indent="0">
              <a:buNone/>
            </a:pPr>
            <a:endParaRPr lang="en-US"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59</a:t>
            </a:fld>
            <a:endParaRPr lang="en"/>
          </a:p>
        </p:txBody>
      </p:sp>
    </p:spTree>
    <p:extLst>
      <p:ext uri="{BB962C8B-B14F-4D97-AF65-F5344CB8AC3E}">
        <p14:creationId xmlns:p14="http://schemas.microsoft.com/office/powerpoint/2010/main" val="398732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1000"/>
                                        <p:tgtEl>
                                          <p:spTgt spid="3">
                                            <p:txEl>
                                              <p:pRg st="9" end="9"/>
                                            </p:txEl>
                                          </p:spTgt>
                                        </p:tgtEl>
                                      </p:cBhvr>
                                    </p:animEffect>
                                    <p:anim calcmode="lin" valueType="num">
                                      <p:cBhvr>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fade">
                                      <p:cBhvr>
                                        <p:cTn id="58" dur="1000"/>
                                        <p:tgtEl>
                                          <p:spTgt spid="3">
                                            <p:txEl>
                                              <p:pRg st="11" end="11"/>
                                            </p:txEl>
                                          </p:spTgt>
                                        </p:tgtEl>
                                      </p:cBhvr>
                                    </p:animEffect>
                                    <p:anim calcmode="lin" valueType="num">
                                      <p:cBhvr>
                                        <p:cTn id="5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Effect transition="in" filter="fade">
                                      <p:cBhvr>
                                        <p:cTn id="63" dur="1000"/>
                                        <p:tgtEl>
                                          <p:spTgt spid="3">
                                            <p:txEl>
                                              <p:pRg st="12" end="12"/>
                                            </p:txEl>
                                          </p:spTgt>
                                        </p:tgtEl>
                                      </p:cBhvr>
                                    </p:animEffect>
                                    <p:anim calcmode="lin" valueType="num">
                                      <p:cBhvr>
                                        <p:cTn id="6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
                                            <p:txEl>
                                              <p:pRg st="13" end="13"/>
                                            </p:txEl>
                                          </p:spTgt>
                                        </p:tgtEl>
                                        <p:attrNameLst>
                                          <p:attrName>style.visibility</p:attrName>
                                        </p:attrNameLst>
                                      </p:cBhvr>
                                      <p:to>
                                        <p:strVal val="visible"/>
                                      </p:to>
                                    </p:set>
                                    <p:animEffect transition="in" filter="fade">
                                      <p:cBhvr>
                                        <p:cTn id="68" dur="1000"/>
                                        <p:tgtEl>
                                          <p:spTgt spid="3">
                                            <p:txEl>
                                              <p:pRg st="13" end="13"/>
                                            </p:txEl>
                                          </p:spTgt>
                                        </p:tgtEl>
                                      </p:cBhvr>
                                    </p:animEffect>
                                    <p:anim calcmode="lin" valueType="num">
                                      <p:cBhvr>
                                        <p:cTn id="6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animEffect transition="in" filter="fade">
                                      <p:cBhvr>
                                        <p:cTn id="73" dur="1000"/>
                                        <p:tgtEl>
                                          <p:spTgt spid="3">
                                            <p:txEl>
                                              <p:pRg st="14" end="14"/>
                                            </p:txEl>
                                          </p:spTgt>
                                        </p:tgtEl>
                                      </p:cBhvr>
                                    </p:animEffect>
                                    <p:anim calcmode="lin" valueType="num">
                                      <p:cBhvr>
                                        <p:cTn id="74"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
                                            <p:txEl>
                                              <p:pRg st="15" end="15"/>
                                            </p:txEl>
                                          </p:spTgt>
                                        </p:tgtEl>
                                        <p:attrNameLst>
                                          <p:attrName>style.visibility</p:attrName>
                                        </p:attrNameLst>
                                      </p:cBhvr>
                                      <p:to>
                                        <p:strVal val="visible"/>
                                      </p:to>
                                    </p:set>
                                    <p:animEffect transition="in" filter="fade">
                                      <p:cBhvr>
                                        <p:cTn id="80" dur="1000"/>
                                        <p:tgtEl>
                                          <p:spTgt spid="3">
                                            <p:txEl>
                                              <p:pRg st="15" end="15"/>
                                            </p:txEl>
                                          </p:spTgt>
                                        </p:tgtEl>
                                      </p:cBhvr>
                                    </p:animEffect>
                                    <p:anim calcmode="lin" valueType="num">
                                      <p:cBhvr>
                                        <p:cTn id="81"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21"/>
          <p:cNvSpPr txBox="1">
            <a:spLocks noGrp="1"/>
          </p:cNvSpPr>
          <p:nvPr>
            <p:ph type="body" idx="2"/>
          </p:nvPr>
        </p:nvSpPr>
        <p:spPr>
          <a:xfrm>
            <a:off x="228600" y="57150"/>
            <a:ext cx="5769344" cy="4800600"/>
          </a:xfrm>
          <a:prstGeom prst="rect">
            <a:avLst/>
          </a:prstGeom>
        </p:spPr>
        <p:txBody>
          <a:bodyPr spcFirstLastPara="1" wrap="square" lIns="91425" tIns="91425" rIns="91425" bIns="91425" anchor="t" anchorCtr="0">
            <a:noAutofit/>
          </a:bodyPr>
          <a:lstStyle/>
          <a:p>
            <a:pPr marL="0" lvl="0" indent="0">
              <a:buNone/>
            </a:pPr>
            <a:r>
              <a:rPr lang="en-US" sz="2200" b="1" dirty="0">
                <a:latin typeface="Times New Roman" pitchFamily="18" charset="0"/>
                <a:cs typeface="Times New Roman" pitchFamily="18" charset="0"/>
              </a:rPr>
              <a:t>PHẦN I: ĐỌC HIỂU.</a:t>
            </a:r>
          </a:p>
          <a:p>
            <a:pPr marL="0" lvl="0" indent="0">
              <a:buNone/>
            </a:pPr>
            <a:r>
              <a:rPr lang="en-US" sz="2200" dirty="0" err="1">
                <a:latin typeface="Times New Roman" pitchFamily="18" charset="0"/>
                <a:cs typeface="Times New Roman" pitchFamily="18" charset="0"/>
              </a:rPr>
              <a:t>Câu</a:t>
            </a:r>
            <a:r>
              <a:rPr lang="en-US" sz="2200" dirty="0">
                <a:latin typeface="Times New Roman" pitchFamily="18" charset="0"/>
                <a:cs typeface="Times New Roman" pitchFamily="18" charset="0"/>
              </a:rPr>
              <a:t> 1:</a:t>
            </a:r>
            <a:r>
              <a:rPr lang="en-US" sz="2200" b="1" dirty="0">
                <a:latin typeface="Times New Roman" pitchFamily="18" charset="0"/>
                <a:cs typeface="Times New Roman" pitchFamily="18" charset="0"/>
              </a:rPr>
              <a:t>  </a:t>
            </a:r>
          </a:p>
          <a:p>
            <a:pPr marL="0" lvl="0" indent="0">
              <a:buNone/>
            </a:pPr>
            <a:r>
              <a:rPr lang="nl-NL" sz="2200" dirty="0">
                <a:latin typeface="Times New Roman" pitchFamily="18" charset="0"/>
                <a:cs typeface="Times New Roman" pitchFamily="18" charset="0"/>
              </a:rPr>
              <a:t>- Phương thức biểu đạt chính: Tự sự: </a:t>
            </a:r>
          </a:p>
          <a:p>
            <a:pPr marL="0" lvl="0" indent="0">
              <a:buNone/>
            </a:pPr>
            <a:r>
              <a:rPr lang="nl-NL" sz="2200" dirty="0">
                <a:latin typeface="Times New Roman" pitchFamily="18" charset="0"/>
                <a:cs typeface="Times New Roman" pitchFamily="18" charset="0"/>
              </a:rPr>
              <a:t>Câu 2:  </a:t>
            </a:r>
            <a:r>
              <a:rPr lang="fr-FR" sz="2200" dirty="0">
                <a:latin typeface="Times New Roman" pitchFamily="18" charset="0"/>
                <a:cs typeface="Times New Roman" pitchFamily="18" charset="0"/>
              </a:rPr>
              <a:t>.</a:t>
            </a:r>
          </a:p>
          <a:p>
            <a:pPr marL="0" lvl="0" indent="0">
              <a:buNone/>
            </a:pP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Lời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dẫn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trong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văn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bản</a:t>
            </a:r>
            <a:r>
              <a:rPr lang="fr-FR" sz="2200" dirty="0">
                <a:latin typeface="Times New Roman" pitchFamily="18" charset="0"/>
                <a:cs typeface="Times New Roman" pitchFamily="18" charset="0"/>
              </a:rPr>
              <a:t> là: </a:t>
            </a:r>
            <a:endParaRPr lang="en-US" sz="2200" dirty="0">
              <a:latin typeface="Times New Roman" pitchFamily="18" charset="0"/>
              <a:cs typeface="Times New Roman" pitchFamily="18" charset="0"/>
            </a:endParaRPr>
          </a:p>
          <a:p>
            <a:pPr marL="0" lvl="0" indent="0">
              <a:buNone/>
            </a:pP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Cảm</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ơn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cháu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cháu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gái</a:t>
            </a:r>
            <a:r>
              <a:rPr lang="fr-FR" sz="2200" dirty="0">
                <a:latin typeface="Times New Roman" pitchFamily="18" charset="0"/>
                <a:cs typeface="Times New Roman" pitchFamily="18" charset="0"/>
              </a:rPr>
              <a:t> bé </a:t>
            </a:r>
            <a:r>
              <a:rPr lang="fr-FR" sz="2200" dirty="0" err="1">
                <a:latin typeface="Times New Roman" pitchFamily="18" charset="0"/>
                <a:cs typeface="Times New Roman" pitchFamily="18" charset="0"/>
              </a:rPr>
              <a:t>nhỏ</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cháu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đã</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ta </a:t>
            </a:r>
            <a:r>
              <a:rPr lang="fr-FR" sz="2200" dirty="0" err="1">
                <a:latin typeface="Times New Roman" pitchFamily="18" charset="0"/>
                <a:cs typeface="Times New Roman" pitchFamily="18" charset="0"/>
              </a:rPr>
              <a:t>cả</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một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buổi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chiều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thật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vui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vẻ</a:t>
            </a:r>
            <a:r>
              <a:rPr lang="fr-FR" sz="2200"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marL="0" lvl="0" indent="0">
              <a:buNone/>
            </a:pP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Cảm</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ơn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cháu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cháu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gái</a:t>
            </a:r>
            <a:r>
              <a:rPr lang="fr-FR" sz="2200" dirty="0">
                <a:latin typeface="Times New Roman" pitchFamily="18" charset="0"/>
                <a:cs typeface="Times New Roman" pitchFamily="18" charset="0"/>
              </a:rPr>
              <a:t> bé </a:t>
            </a:r>
            <a:r>
              <a:rPr lang="fr-FR" sz="2200" dirty="0" err="1">
                <a:latin typeface="Times New Roman" pitchFamily="18" charset="0"/>
                <a:cs typeface="Times New Roman" pitchFamily="18" charset="0"/>
              </a:rPr>
              <a:t>nhỏ</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của</a:t>
            </a:r>
            <a:r>
              <a:rPr lang="fr-FR" sz="2200" dirty="0">
                <a:latin typeface="Times New Roman" pitchFamily="18" charset="0"/>
                <a:cs typeface="Times New Roman" pitchFamily="18" charset="0"/>
              </a:rPr>
              <a:t> ta, </a:t>
            </a:r>
            <a:r>
              <a:rPr lang="fr-FR" sz="2200" dirty="0" err="1">
                <a:latin typeface="Times New Roman" pitchFamily="18" charset="0"/>
                <a:cs typeface="Times New Roman" pitchFamily="18" charset="0"/>
              </a:rPr>
              <a:t>cháu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hát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hay</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quá</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Ông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cụ</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bị</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điếc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ấy</a:t>
            </a:r>
            <a:r>
              <a:rPr lang="fr-FR" sz="2200" dirty="0">
                <a:latin typeface="Times New Roman" pitchFamily="18" charset="0"/>
                <a:cs typeface="Times New Roman" pitchFamily="18" charset="0"/>
              </a:rPr>
              <a:t> ư? </a:t>
            </a:r>
            <a:r>
              <a:rPr lang="fr-FR" sz="2200" dirty="0" err="1">
                <a:latin typeface="Times New Roman" pitchFamily="18" charset="0"/>
                <a:cs typeface="Times New Roman" pitchFamily="18" charset="0"/>
              </a:rPr>
              <a:t>Ông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ấy</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đã</a:t>
            </a:r>
            <a:r>
              <a:rPr lang="fr-FR" sz="2200" dirty="0">
                <a:latin typeface="Times New Roman" pitchFamily="18" charset="0"/>
                <a:cs typeface="Times New Roman" pitchFamily="18" charset="0"/>
              </a:rPr>
              <a:t> qua </a:t>
            </a:r>
            <a:r>
              <a:rPr lang="fr-FR" sz="2200" dirty="0" err="1">
                <a:latin typeface="Times New Roman" pitchFamily="18" charset="0"/>
                <a:cs typeface="Times New Roman" pitchFamily="18" charset="0"/>
              </a:rPr>
              <a:t>đời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rồi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một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người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trong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công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viên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nói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với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cô</a:t>
            </a:r>
            <a:r>
              <a:rPr lang="fr-FR" sz="2200" dirty="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marL="0" lvl="0" indent="0">
              <a:buNone/>
            </a:pP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Đó</a:t>
            </a:r>
            <a:r>
              <a:rPr lang="fr-FR" sz="2200" dirty="0">
                <a:latin typeface="Times New Roman" pitchFamily="18" charset="0"/>
                <a:cs typeface="Times New Roman" pitchFamily="18" charset="0"/>
              </a:rPr>
              <a:t> là </a:t>
            </a:r>
            <a:r>
              <a:rPr lang="fr-FR" sz="2200" dirty="0" err="1">
                <a:latin typeface="Times New Roman" pitchFamily="18" charset="0"/>
                <a:cs typeface="Times New Roman" pitchFamily="18" charset="0"/>
              </a:rPr>
              <a:t>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dẫn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trực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tiếp</a:t>
            </a:r>
            <a:r>
              <a:rPr lang="fr-FR" sz="2200" dirty="0">
                <a:latin typeface="Times New Roman" pitchFamily="18" charset="0"/>
                <a:cs typeface="Times New Roman" pitchFamily="18" charset="0"/>
              </a:rPr>
              <a:t>.</a:t>
            </a:r>
          </a:p>
        </p:txBody>
      </p:sp>
      <p:sp>
        <p:nvSpPr>
          <p:cNvPr id="227" name="Google Shape;227;p2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228" name="Google Shape;228;p21"/>
          <p:cNvPicPr preferRelativeResize="0"/>
          <p:nvPr/>
        </p:nvPicPr>
        <p:blipFill rotWithShape="1">
          <a:blip r:embed="rId3">
            <a:alphaModFix/>
          </a:blip>
          <a:srcRect/>
          <a:stretch/>
        </p:blipFill>
        <p:spPr>
          <a:xfrm>
            <a:off x="6372150" y="1054450"/>
            <a:ext cx="3034500" cy="3034500"/>
          </a:xfrm>
          <a:prstGeom prst="ellipse">
            <a:avLst/>
          </a:prstGeom>
          <a:noFill/>
          <a:ln>
            <a:noFill/>
          </a:ln>
        </p:spPr>
      </p:pic>
      <p:grpSp>
        <p:nvGrpSpPr>
          <p:cNvPr id="229" name="Google Shape;229;p21"/>
          <p:cNvGrpSpPr/>
          <p:nvPr/>
        </p:nvGrpSpPr>
        <p:grpSpPr>
          <a:xfrm>
            <a:off x="5853100" y="3068600"/>
            <a:ext cx="1539600" cy="1539600"/>
            <a:chOff x="6680825" y="2549350"/>
            <a:chExt cx="1539600" cy="1539600"/>
          </a:xfrm>
        </p:grpSpPr>
        <p:sp>
          <p:nvSpPr>
            <p:cNvPr id="230" name="Google Shape;230;p21"/>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1"/>
          <p:cNvSpPr/>
          <p:nvPr/>
        </p:nvSpPr>
        <p:spPr>
          <a:xfrm>
            <a:off x="6454511" y="367001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6">
                                            <p:txEl>
                                              <p:pRg st="0" end="0"/>
                                            </p:txEl>
                                          </p:spTgt>
                                        </p:tgtEl>
                                        <p:attrNameLst>
                                          <p:attrName>style.visibility</p:attrName>
                                        </p:attrNameLst>
                                      </p:cBhvr>
                                      <p:to>
                                        <p:strVal val="visible"/>
                                      </p:to>
                                    </p:set>
                                    <p:animEffect transition="in" filter="barn(inVertical)">
                                      <p:cBhvr>
                                        <p:cTn id="7" dur="500"/>
                                        <p:tgtEl>
                                          <p:spTgt spid="2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6">
                                            <p:txEl>
                                              <p:pRg st="1" end="1"/>
                                            </p:txEl>
                                          </p:spTgt>
                                        </p:tgtEl>
                                        <p:attrNameLst>
                                          <p:attrName>style.visibility</p:attrName>
                                        </p:attrNameLst>
                                      </p:cBhvr>
                                      <p:to>
                                        <p:strVal val="visible"/>
                                      </p:to>
                                    </p:set>
                                    <p:animEffect transition="in" filter="barn(inVertical)">
                                      <p:cBhvr>
                                        <p:cTn id="12" dur="500"/>
                                        <p:tgtEl>
                                          <p:spTgt spid="2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6">
                                            <p:txEl>
                                              <p:pRg st="2" end="2"/>
                                            </p:txEl>
                                          </p:spTgt>
                                        </p:tgtEl>
                                        <p:attrNameLst>
                                          <p:attrName>style.visibility</p:attrName>
                                        </p:attrNameLst>
                                      </p:cBhvr>
                                      <p:to>
                                        <p:strVal val="visible"/>
                                      </p:to>
                                    </p:set>
                                    <p:animEffect transition="in" filter="barn(inVertical)">
                                      <p:cBhvr>
                                        <p:cTn id="17" dur="500"/>
                                        <p:tgtEl>
                                          <p:spTgt spid="2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6">
                                            <p:txEl>
                                              <p:pRg st="3" end="3"/>
                                            </p:txEl>
                                          </p:spTgt>
                                        </p:tgtEl>
                                        <p:attrNameLst>
                                          <p:attrName>style.visibility</p:attrName>
                                        </p:attrNameLst>
                                      </p:cBhvr>
                                      <p:to>
                                        <p:strVal val="visible"/>
                                      </p:to>
                                    </p:set>
                                    <p:animEffect transition="in" filter="barn(inVertical)">
                                      <p:cBhvr>
                                        <p:cTn id="22" dur="500"/>
                                        <p:tgtEl>
                                          <p:spTgt spid="2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6">
                                            <p:txEl>
                                              <p:pRg st="4" end="4"/>
                                            </p:txEl>
                                          </p:spTgt>
                                        </p:tgtEl>
                                        <p:attrNameLst>
                                          <p:attrName>style.visibility</p:attrName>
                                        </p:attrNameLst>
                                      </p:cBhvr>
                                      <p:to>
                                        <p:strVal val="visible"/>
                                      </p:to>
                                    </p:set>
                                    <p:animEffect transition="in" filter="barn(inVertical)">
                                      <p:cBhvr>
                                        <p:cTn id="27" dur="500"/>
                                        <p:tgtEl>
                                          <p:spTgt spid="2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6">
                                            <p:txEl>
                                              <p:pRg st="5" end="5"/>
                                            </p:txEl>
                                          </p:spTgt>
                                        </p:tgtEl>
                                        <p:attrNameLst>
                                          <p:attrName>style.visibility</p:attrName>
                                        </p:attrNameLst>
                                      </p:cBhvr>
                                      <p:to>
                                        <p:strVal val="visible"/>
                                      </p:to>
                                    </p:set>
                                    <p:animEffect transition="in" filter="barn(inVertical)">
                                      <p:cBhvr>
                                        <p:cTn id="32" dur="500"/>
                                        <p:tgtEl>
                                          <p:spTgt spid="2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6">
                                            <p:txEl>
                                              <p:pRg st="6" end="6"/>
                                            </p:txEl>
                                          </p:spTgt>
                                        </p:tgtEl>
                                        <p:attrNameLst>
                                          <p:attrName>style.visibility</p:attrName>
                                        </p:attrNameLst>
                                      </p:cBhvr>
                                      <p:to>
                                        <p:strVal val="visible"/>
                                      </p:to>
                                    </p:set>
                                    <p:animEffect transition="in" filter="barn(inVertical)">
                                      <p:cBhvr>
                                        <p:cTn id="37" dur="500"/>
                                        <p:tgtEl>
                                          <p:spTgt spid="2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6">
                                            <p:txEl>
                                              <p:pRg st="7" end="7"/>
                                            </p:txEl>
                                          </p:spTgt>
                                        </p:tgtEl>
                                        <p:attrNameLst>
                                          <p:attrName>style.visibility</p:attrName>
                                        </p:attrNameLst>
                                      </p:cBhvr>
                                      <p:to>
                                        <p:strVal val="visible"/>
                                      </p:to>
                                    </p:set>
                                    <p:animEffect transition="in" filter="wipe(down)">
                                      <p:cBhvr>
                                        <p:cTn id="42" dur="500"/>
                                        <p:tgtEl>
                                          <p:spTgt spid="2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22"/>
          <p:cNvSpPr txBox="1">
            <a:spLocks noGrp="1"/>
          </p:cNvSpPr>
          <p:nvPr>
            <p:ph type="body" idx="1"/>
          </p:nvPr>
        </p:nvSpPr>
        <p:spPr>
          <a:xfrm>
            <a:off x="381001" y="133350"/>
            <a:ext cx="5686124" cy="4876800"/>
          </a:xfrm>
          <a:prstGeom prst="rect">
            <a:avLst/>
          </a:prstGeom>
        </p:spPr>
        <p:txBody>
          <a:bodyPr spcFirstLastPara="1" wrap="square" lIns="91425" tIns="91425" rIns="91425" bIns="91425" anchor="t" anchorCtr="0">
            <a:noAutofit/>
          </a:bodyPr>
          <a:lstStyle/>
          <a:p>
            <a:pPr marL="0" indent="0" algn="just">
              <a:buNone/>
            </a:pPr>
            <a:r>
              <a:rPr lang="vi-VN" sz="2200" b="1" dirty="0">
                <a:latin typeface="+mj-lt"/>
                <a:cs typeface="Times New Roman" pitchFamily="18" charset="0"/>
              </a:rPr>
              <a:t>Câu 3: </a:t>
            </a:r>
            <a:r>
              <a:rPr lang="vi-VN" sz="2200" dirty="0">
                <a:latin typeface="+mj-lt"/>
                <a:cs typeface="Times New Roman" pitchFamily="18" charset="0"/>
              </a:rPr>
              <a:t>Tình huống bất ngờ trong câu chuyện: Cô gái sững người khi nhận ra người bấy lâu nay luôn khích lệ, động viên cho giọng hát của cô lại là một ông cụ bị điếc. </a:t>
            </a:r>
          </a:p>
          <a:p>
            <a:pPr marL="0" indent="0" algn="just">
              <a:buNone/>
            </a:pPr>
            <a:r>
              <a:rPr lang="vi-VN" sz="2200" b="1" dirty="0">
                <a:latin typeface="+mj-lt"/>
                <a:cs typeface="Times New Roman" pitchFamily="18" charset="0"/>
              </a:rPr>
              <a:t>Câu 4: </a:t>
            </a:r>
            <a:r>
              <a:rPr lang="vi-VN" sz="2200" dirty="0">
                <a:latin typeface="+mj-lt"/>
                <a:cs typeface="Times New Roman" pitchFamily="18" charset="0"/>
              </a:rPr>
              <a:t>Ý nghĩa câu chuyện gửi tới người đọc: </a:t>
            </a:r>
          </a:p>
          <a:p>
            <a:pPr marL="0" indent="0" algn="just">
              <a:buNone/>
            </a:pPr>
            <a:r>
              <a:rPr lang="vi-VN" sz="2200" dirty="0">
                <a:latin typeface="+mj-lt"/>
                <a:cs typeface="Times New Roman" pitchFamily="18" charset="0"/>
              </a:rPr>
              <a:t>- Trước khó khăn, thử thách, con người cần có niềm tin, nghị lực vượt lên hoàn cảnh để chiến thắng hoàn cảnh. </a:t>
            </a:r>
          </a:p>
          <a:p>
            <a:pPr marL="0" indent="0" algn="just">
              <a:buNone/>
            </a:pPr>
            <a:r>
              <a:rPr lang="vi-VN" sz="2200" dirty="0">
                <a:latin typeface="+mj-lt"/>
                <a:cs typeface="Times New Roman" pitchFamily="18" charset="0"/>
              </a:rPr>
              <a:t>- Truyện còn đề cao sức mạnh của tình yêu thương </a:t>
            </a:r>
            <a:r>
              <a:rPr lang="vi-VN" sz="2200" dirty="0">
                <a:latin typeface="+mj-lt"/>
              </a:rPr>
              <a:t>con người.</a:t>
            </a:r>
          </a:p>
          <a:p>
            <a:pPr marL="0" lvl="0" indent="0" algn="just" rtl="0">
              <a:spcBef>
                <a:spcPts val="600"/>
              </a:spcBef>
              <a:spcAft>
                <a:spcPts val="0"/>
              </a:spcAft>
              <a:buNone/>
            </a:pPr>
            <a:endParaRPr sz="2200" dirty="0">
              <a:latin typeface="+mj-lt"/>
            </a:endParaRPr>
          </a:p>
        </p:txBody>
      </p:sp>
      <p:sp>
        <p:nvSpPr>
          <p:cNvPr id="242" name="Google Shape;242;p2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243" name="Google Shape;243;p22"/>
          <p:cNvPicPr preferRelativeResize="0"/>
          <p:nvPr/>
        </p:nvPicPr>
        <p:blipFill rotWithShape="1">
          <a:blip r:embed="rId3">
            <a:alphaModFix/>
          </a:blip>
          <a:srcRect/>
          <a:stretch/>
        </p:blipFill>
        <p:spPr>
          <a:xfrm>
            <a:off x="6372150" y="1054450"/>
            <a:ext cx="3034500" cy="3034500"/>
          </a:xfrm>
          <a:prstGeom prst="ellipse">
            <a:avLst/>
          </a:prstGeom>
          <a:noFill/>
          <a:ln>
            <a:noFill/>
          </a:ln>
        </p:spPr>
      </p:pic>
      <p:grpSp>
        <p:nvGrpSpPr>
          <p:cNvPr id="244" name="Google Shape;244;p22"/>
          <p:cNvGrpSpPr/>
          <p:nvPr/>
        </p:nvGrpSpPr>
        <p:grpSpPr>
          <a:xfrm>
            <a:off x="5853100" y="3068600"/>
            <a:ext cx="1539600" cy="1539600"/>
            <a:chOff x="6680825" y="2549350"/>
            <a:chExt cx="1539600" cy="1539600"/>
          </a:xfrm>
        </p:grpSpPr>
        <p:sp>
          <p:nvSpPr>
            <p:cNvPr id="245" name="Google Shape;245;p2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2"/>
          <p:cNvGrpSpPr/>
          <p:nvPr/>
        </p:nvGrpSpPr>
        <p:grpSpPr>
          <a:xfrm>
            <a:off x="6405399" y="3676684"/>
            <a:ext cx="435022" cy="323445"/>
            <a:chOff x="5247525" y="3007275"/>
            <a:chExt cx="517575" cy="384825"/>
          </a:xfrm>
        </p:grpSpPr>
        <p:sp>
          <p:nvSpPr>
            <p:cNvPr id="249" name="Google Shape;249;p22"/>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wipe(down)">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wipe(down)">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wipe(down)">
                                      <p:cBhvr>
                                        <p:cTn id="17" dur="500"/>
                                        <p:tgtEl>
                                          <p:spTgt spid="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9">
                                            <p:txEl>
                                              <p:pRg st="3" end="3"/>
                                            </p:txEl>
                                          </p:spTgt>
                                        </p:tgtEl>
                                        <p:attrNameLst>
                                          <p:attrName>style.visibility</p:attrName>
                                        </p:attrNameLst>
                                      </p:cBhvr>
                                      <p:to>
                                        <p:strVal val="visible"/>
                                      </p:to>
                                    </p:set>
                                    <p:animEffect transition="in" filter="wipe(down)">
                                      <p:cBhvr>
                                        <p:cTn id="22" dur="500"/>
                                        <p:tgtEl>
                                          <p:spTgt spid="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3"/>
          <p:cNvPicPr preferRelativeResize="0"/>
          <p:nvPr/>
        </p:nvPicPr>
        <p:blipFill rotWithShape="1">
          <a:blip r:embed="rId3">
            <a:alphaModFix/>
          </a:blip>
          <a:srcRect/>
          <a:stretch/>
        </p:blipFill>
        <p:spPr>
          <a:xfrm>
            <a:off x="5376775" y="592475"/>
            <a:ext cx="3958500" cy="3958500"/>
          </a:xfrm>
          <a:prstGeom prst="ellipse">
            <a:avLst/>
          </a:prstGeom>
          <a:noFill/>
          <a:ln>
            <a:noFill/>
          </a:ln>
        </p:spPr>
      </p:pic>
      <p:sp>
        <p:nvSpPr>
          <p:cNvPr id="257" name="Google Shape;257;p23"/>
          <p:cNvSpPr txBox="1">
            <a:spLocks noGrp="1"/>
          </p:cNvSpPr>
          <p:nvPr>
            <p:ph type="body" idx="1"/>
          </p:nvPr>
        </p:nvSpPr>
        <p:spPr>
          <a:xfrm>
            <a:off x="457200" y="133325"/>
            <a:ext cx="4800600" cy="4876799"/>
          </a:xfrm>
          <a:prstGeom prst="rect">
            <a:avLst/>
          </a:prstGeom>
        </p:spPr>
        <p:txBody>
          <a:bodyPr spcFirstLastPara="1" wrap="square" lIns="91425" tIns="91425" rIns="91425" bIns="91425" anchor="t" anchorCtr="0">
            <a:noAutofit/>
          </a:bodyPr>
          <a:lstStyle/>
          <a:p>
            <a:pPr marL="0" lvl="0" indent="0" algn="just">
              <a:buNone/>
            </a:pPr>
            <a:r>
              <a:rPr lang="nl-NL" sz="1800" b="1" dirty="0">
                <a:latin typeface="Times New Roman" pitchFamily="18" charset="0"/>
                <a:cs typeface="Times New Roman" pitchFamily="18" charset="0"/>
              </a:rPr>
              <a:t>PHẦN II: LÀM VĂN.</a:t>
            </a:r>
          </a:p>
          <a:p>
            <a:pPr marL="127000" indent="0" algn="just">
              <a:buNone/>
            </a:pPr>
            <a:r>
              <a:rPr lang="nl-NL" sz="1800" b="1" dirty="0">
                <a:latin typeface="Times New Roman" pitchFamily="18" charset="0"/>
                <a:cs typeface="Times New Roman" pitchFamily="18" charset="0"/>
              </a:rPr>
              <a:t>Câu 1: </a:t>
            </a:r>
          </a:p>
          <a:p>
            <a:pPr marL="127000" indent="0" algn="just">
              <a:buNone/>
            </a:pPr>
            <a:r>
              <a:rPr lang="nl-NL" sz="1800" b="1" dirty="0">
                <a:latin typeface="Times New Roman" pitchFamily="18" charset="0"/>
                <a:cs typeface="Times New Roman" pitchFamily="18" charset="0"/>
              </a:rPr>
              <a:t>- Giải thích vấn đề </a:t>
            </a:r>
            <a:endParaRPr lang="en-US" sz="1800" dirty="0">
              <a:latin typeface="Times New Roman" pitchFamily="18" charset="0"/>
              <a:cs typeface="Times New Roman" pitchFamily="18" charset="0"/>
            </a:endParaRPr>
          </a:p>
          <a:p>
            <a:pPr marL="127000" indent="0" algn="just">
              <a:buNone/>
            </a:pPr>
            <a:r>
              <a:rPr lang="nl-NL" sz="1800" dirty="0">
                <a:latin typeface="Times New Roman" pitchFamily="18" charset="0"/>
                <a:cs typeface="Times New Roman" pitchFamily="18" charset="0"/>
              </a:rPr>
              <a:t>N</a:t>
            </a:r>
            <a:r>
              <a:rPr lang="vi-VN" sz="1800" dirty="0">
                <a:latin typeface="Times New Roman" pitchFamily="18" charset="0"/>
                <a:cs typeface="Times New Roman" pitchFamily="18" charset="0"/>
              </a:rPr>
              <a:t>iềm tin là sự tin tưởng đặt hết mọi thứ vào người khác hoặc điều gì đó. </a:t>
            </a:r>
            <a:endParaRPr lang="en-US" sz="1800" dirty="0">
              <a:latin typeface="Times New Roman" pitchFamily="18" charset="0"/>
              <a:cs typeface="Times New Roman" pitchFamily="18" charset="0"/>
            </a:endParaRPr>
          </a:p>
          <a:p>
            <a:pPr marL="127000" indent="0" algn="just">
              <a:buNone/>
            </a:pPr>
            <a:r>
              <a:rPr lang="en-US" sz="1800" dirty="0">
                <a:latin typeface="Times New Roman" pitchFamily="18" charset="0"/>
                <a:cs typeface="Times New Roman" pitchFamily="18" charset="0"/>
              </a:rPr>
              <a:t>-  </a:t>
            </a:r>
            <a:r>
              <a:rPr lang="en-US" sz="1800" b="1" dirty="0" err="1">
                <a:latin typeface="Times New Roman" pitchFamily="18" charset="0"/>
                <a:cs typeface="Times New Roman" pitchFamily="18" charset="0"/>
              </a:rPr>
              <a:t>Phân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tích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bình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luân</a:t>
            </a:r>
            <a:r>
              <a:rPr lang="en-US" sz="1800" b="1" dirty="0">
                <a:latin typeface="Times New Roman" pitchFamily="18" charset="0"/>
                <a:cs typeface="Times New Roman" pitchFamily="18" charset="0"/>
              </a:rPr>
              <a:t> </a:t>
            </a:r>
            <a:endParaRPr lang="en-US" sz="1800" dirty="0">
              <a:latin typeface="Times New Roman" pitchFamily="18" charset="0"/>
              <a:cs typeface="Times New Roman" pitchFamily="18" charset="0"/>
            </a:endParaRPr>
          </a:p>
          <a:p>
            <a:pPr marL="127000" indent="0" algn="just">
              <a:buNone/>
            </a:pPr>
            <a:r>
              <a:rPr lang="vi-VN" sz="1800" dirty="0">
                <a:latin typeface="Times New Roman" pitchFamily="18" charset="0"/>
                <a:cs typeface="Times New Roman" pitchFamily="18" charset="0"/>
              </a:rPr>
              <a:t>Nếu bạn là một người có niềm tin thì đảm bảo với bạn rằng bạn là một trong những người hạnh phúc nhất. Vì niềm tin chính là một loại thuốc tăng lực một nguồn động lực tuyệt vời cho chúng ta. Nó giúp chúng ta tự tin vào bản thân mình vượt qua mọi trở ngại và đạt được thành công vượt bậc trong cuộc sống. Tại sao lại có những người khuyết tật những trở thành huyền thoại chỉ đơn giản là họ có niềm tin vào bản thân và vào cả thế giới. </a:t>
            </a:r>
            <a:endParaRPr lang="en-US" sz="1800" dirty="0">
              <a:latin typeface="Times New Roman" pitchFamily="18" charset="0"/>
              <a:cs typeface="Times New Roman" pitchFamily="18" charset="0"/>
            </a:endParaRPr>
          </a:p>
        </p:txBody>
      </p:sp>
      <p:sp>
        <p:nvSpPr>
          <p:cNvPr id="258" name="Google Shape;258;p23"/>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barn(inVertical)">
                                      <p:cBhvr>
                                        <p:cTn id="7" dur="5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barn(inVertical)">
                                      <p:cBhvr>
                                        <p:cTn id="12" dur="5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7">
                                            <p:txEl>
                                              <p:pRg st="2" end="2"/>
                                            </p:txEl>
                                          </p:spTgt>
                                        </p:tgtEl>
                                        <p:attrNameLst>
                                          <p:attrName>style.visibility</p:attrName>
                                        </p:attrNameLst>
                                      </p:cBhvr>
                                      <p:to>
                                        <p:strVal val="visible"/>
                                      </p:to>
                                    </p:set>
                                    <p:animEffect transition="in" filter="barn(inVertical)">
                                      <p:cBhvr>
                                        <p:cTn id="17" dur="500"/>
                                        <p:tgtEl>
                                          <p:spTgt spid="2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7">
                                            <p:txEl>
                                              <p:pRg st="3" end="3"/>
                                            </p:txEl>
                                          </p:spTgt>
                                        </p:tgtEl>
                                        <p:attrNameLst>
                                          <p:attrName>style.visibility</p:attrName>
                                        </p:attrNameLst>
                                      </p:cBhvr>
                                      <p:to>
                                        <p:strVal val="visible"/>
                                      </p:to>
                                    </p:set>
                                    <p:animEffect transition="in" filter="barn(inVertical)">
                                      <p:cBhvr>
                                        <p:cTn id="22" dur="500"/>
                                        <p:tgtEl>
                                          <p:spTgt spid="2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7">
                                            <p:txEl>
                                              <p:pRg st="4" end="4"/>
                                            </p:txEl>
                                          </p:spTgt>
                                        </p:tgtEl>
                                        <p:attrNameLst>
                                          <p:attrName>style.visibility</p:attrName>
                                        </p:attrNameLst>
                                      </p:cBhvr>
                                      <p:to>
                                        <p:strVal val="visible"/>
                                      </p:to>
                                    </p:set>
                                    <p:animEffect transition="in" filter="barn(inVertical)">
                                      <p:cBhvr>
                                        <p:cTn id="27" dur="500"/>
                                        <p:tgtEl>
                                          <p:spTgt spid="2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7">
                                            <p:txEl>
                                              <p:pRg st="5" end="5"/>
                                            </p:txEl>
                                          </p:spTgt>
                                        </p:tgtEl>
                                        <p:attrNameLst>
                                          <p:attrName>style.visibility</p:attrName>
                                        </p:attrNameLst>
                                      </p:cBhvr>
                                      <p:to>
                                        <p:strVal val="visible"/>
                                      </p:to>
                                    </p:set>
                                    <p:animEffect transition="in" filter="barn(inVertical)">
                                      <p:cBhvr>
                                        <p:cTn id="32" dur="500"/>
                                        <p:tgtEl>
                                          <p:spTgt spid="2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p38"/>
          <p:cNvSpPr txBox="1">
            <a:spLocks noGrp="1"/>
          </p:cNvSpPr>
          <p:nvPr>
            <p:ph type="body" idx="1"/>
          </p:nvPr>
        </p:nvSpPr>
        <p:spPr>
          <a:xfrm>
            <a:off x="457200" y="133350"/>
            <a:ext cx="5486400" cy="5010150"/>
          </a:xfrm>
          <a:prstGeom prst="rect">
            <a:avLst/>
          </a:prstGeom>
        </p:spPr>
        <p:txBody>
          <a:bodyPr spcFirstLastPara="1" wrap="square" lIns="91425" tIns="91425" rIns="91425" bIns="91425" anchor="t" anchorCtr="0">
            <a:noAutofit/>
          </a:bodyPr>
          <a:lstStyle/>
          <a:p>
            <a:pPr marL="127000" indent="0" algn="just">
              <a:buNone/>
            </a:pPr>
            <a:r>
              <a:rPr lang="vi-VN" sz="1900" b="1" dirty="0">
                <a:latin typeface="+mj-lt"/>
              </a:rPr>
              <a:t>- Mở rộng vấn đề</a:t>
            </a:r>
            <a:endParaRPr lang="vi-VN" sz="1900" dirty="0">
              <a:latin typeface="+mj-lt"/>
            </a:endParaRPr>
          </a:p>
          <a:p>
            <a:pPr marL="127000" indent="0" algn="just">
              <a:buNone/>
            </a:pPr>
            <a:r>
              <a:rPr lang="vi-VN" sz="1900" dirty="0">
                <a:latin typeface="+mj-lt"/>
              </a:rPr>
              <a:t> Câu hỏi đặt ra là cuộc sống sẽ như thế nào nếu chúng ta không có niềm tin vào bất cứ thứ gì? Chắc chắn với bạn rằng sẽ vô cùng khủng khiếp. Chúng ta sẽ chẳng có động lực làm bất cứ điều gì trong cuộc sống và thậm chí cũng chẳng thể có nổi một ước mơ. Vì có mơ bạn cũng chẳng tin tưởng vào bản thân để thực hiện nó. Bạn sẽ luôn ở trong tâm trạng ngờ vực không tin vào bất cứ điều gì. Nếu vậy thì bạn sẽ không thể nào tồn tại chứ đừng nói đến chuyện tiến bộ. Đã sống ở trên đời thì phải có cho mình một niềm tin. Chỉ có niềm tin và sự quyết tâm mới có thể đưa bạn đến thành công. Nhưng phải nhớ rằng niềm tin và sự mù quáng là hai khái niệm hoàn toàn khác nhau. Hãy luôn luôn tỉnh táo để vượt qua được những cám dỗ và không bao giờ mù quáng tin vào những điều không có thật.</a:t>
            </a:r>
          </a:p>
        </p:txBody>
      </p:sp>
      <p:sp>
        <p:nvSpPr>
          <p:cNvPr id="462" name="Google Shape;462;p3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grpSp>
        <p:nvGrpSpPr>
          <p:cNvPr id="463" name="Google Shape;463;p38"/>
          <p:cNvGrpSpPr/>
          <p:nvPr/>
        </p:nvGrpSpPr>
        <p:grpSpPr>
          <a:xfrm>
            <a:off x="7075309" y="1848466"/>
            <a:ext cx="1628291" cy="1446665"/>
            <a:chOff x="5292575" y="3681900"/>
            <a:chExt cx="420150" cy="373275"/>
          </a:xfrm>
        </p:grpSpPr>
        <p:sp>
          <p:nvSpPr>
            <p:cNvPr id="464" name="Google Shape;464;p38"/>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8"/>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8"/>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8"/>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0">
                                            <p:txEl>
                                              <p:pRg st="0" end="0"/>
                                            </p:txEl>
                                          </p:spTgt>
                                        </p:tgtEl>
                                        <p:attrNameLst>
                                          <p:attrName>style.visibility</p:attrName>
                                        </p:attrNameLst>
                                      </p:cBhvr>
                                      <p:to>
                                        <p:strVal val="visible"/>
                                      </p:to>
                                    </p:set>
                                    <p:animEffect transition="in" filter="barn(inVertical)">
                                      <p:cBhvr>
                                        <p:cTn id="7" dur="500"/>
                                        <p:tgtEl>
                                          <p:spTgt spid="4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0">
                                            <p:txEl>
                                              <p:pRg st="1" end="1"/>
                                            </p:txEl>
                                          </p:spTgt>
                                        </p:tgtEl>
                                        <p:attrNameLst>
                                          <p:attrName>style.visibility</p:attrName>
                                        </p:attrNameLst>
                                      </p:cBhvr>
                                      <p:to>
                                        <p:strVal val="visible"/>
                                      </p:to>
                                    </p:set>
                                    <p:animEffect transition="in" filter="barn(inVertical)">
                                      <p:cBhvr>
                                        <p:cTn id="12" dur="500"/>
                                        <p:tgtEl>
                                          <p:spTgt spid="4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7893</Words>
  <Application>Microsoft Office PowerPoint</Application>
  <PresentationFormat>On-screen Show (16:9)</PresentationFormat>
  <Paragraphs>411</Paragraphs>
  <Slides>59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Poppins Light</vt:lpstr>
      <vt:lpstr>Poppins</vt:lpstr>
      <vt:lpstr>Times New Roman</vt:lpstr>
      <vt:lpstr>Arial</vt:lpstr>
      <vt:lpstr>Symbol</vt:lpstr>
      <vt:lpstr>Cymbeline template</vt:lpstr>
      <vt:lpstr>PowerPoint Presentation</vt:lpstr>
      <vt:lpstr>LUYỆN ĐỀ THI VÀO LỚP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ĐỀ THI VÀO LỚP 10</dc:title>
  <dc:creator>KimAnh</dc:creator>
  <cp:lastModifiedBy>Nguyen Duc</cp:lastModifiedBy>
  <cp:revision>23</cp:revision>
  <dcterms:modified xsi:type="dcterms:W3CDTF">2022-07-25T13:58:21Z</dcterms:modified>
</cp:coreProperties>
</file>